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18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9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0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1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4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5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6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7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8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9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31.xml" ContentType="application/vnd.openxmlformats-officedocument.theme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2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3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4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5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6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38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9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heme/theme40.xml" ContentType="application/vnd.openxmlformats-officedocument.theme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1.xml" ContentType="application/vnd.openxmlformats-officedocument.theme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42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43.xml" ContentType="application/vnd.openxmlformats-officedocument.theme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4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5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theme/theme46.xml" ContentType="application/vnd.openxmlformats-officedocument.theme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7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8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9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theme/theme50.xml" ContentType="application/vnd.openxmlformats-officedocument.theme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51.xml" ContentType="application/vnd.openxmlformats-officedocument.theme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theme/theme52.xml" ContentType="application/vnd.openxmlformats-officedocument.theme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53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4.xml" ContentType="application/vnd.openxmlformats-officedocument.theme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55.xml" ContentType="application/vnd.openxmlformats-officedocument.theme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theme/theme56.xml" ContentType="application/vnd.openxmlformats-officedocument.theme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theme/theme57.xml" ContentType="application/vnd.openxmlformats-officedocument.theme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58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9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theme/theme60.xml" ContentType="application/vnd.openxmlformats-officedocument.theme+xml"/>
  <Override PartName="/ppt/theme/themeOverride1.xml" ContentType="application/vnd.openxmlformats-officedocument.themeOverride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61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theme/theme62.xml" ContentType="application/vnd.openxmlformats-officedocument.theme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theme/theme63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theme/theme64.xml" ContentType="application/vnd.openxmlformats-officedocument.theme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65.xml" ContentType="application/vnd.openxmlformats-officedocument.theme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66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67.xml" ContentType="application/vnd.openxmlformats-officedocument.theme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theme/theme68.xml" ContentType="application/vnd.openxmlformats-officedocument.theme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theme/theme69.xml" ContentType="application/vnd.openxmlformats-officedocument.theme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theme/theme70.xml" ContentType="application/vnd.openxmlformats-officedocument.theme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theme/theme71.xml" ContentType="application/vnd.openxmlformats-officedocument.theme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theme/theme72.xml" ContentType="application/vnd.openxmlformats-officedocument.theme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theme/theme73.xml" ContentType="application/vnd.openxmlformats-officedocument.theme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theme/theme74.xml" ContentType="application/vnd.openxmlformats-officedocument.theme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theme/theme75.xml" ContentType="application/vnd.openxmlformats-officedocument.theme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theme/theme76.xml" ContentType="application/vnd.openxmlformats-officedocument.theme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theme/theme77.xml" ContentType="application/vnd.openxmlformats-officedocument.theme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theme/theme78.xml" ContentType="application/vnd.openxmlformats-officedocument.theme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theme/theme79.xml" ContentType="application/vnd.openxmlformats-officedocument.theme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theme/theme80.xml" ContentType="application/vnd.openxmlformats-officedocument.theme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theme/theme81.xml" ContentType="application/vnd.openxmlformats-officedocument.theme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theme/theme82.xml" ContentType="application/vnd.openxmlformats-officedocument.theme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theme/theme83.xml" ContentType="application/vnd.openxmlformats-officedocument.theme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theme/theme84.xml" ContentType="application/vnd.openxmlformats-officedocument.theme+xml"/>
  <Override PartName="/ppt/theme/theme8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  <p:sldMasterId id="2147483715" r:id="rId5"/>
    <p:sldMasterId id="2147483727" r:id="rId6"/>
    <p:sldMasterId id="2147483739" r:id="rId7"/>
    <p:sldMasterId id="2147483763" r:id="rId8"/>
    <p:sldMasterId id="2147483775" r:id="rId9"/>
    <p:sldMasterId id="2147483791" r:id="rId10"/>
    <p:sldMasterId id="2147483800" r:id="rId11"/>
    <p:sldMasterId id="2147483812" r:id="rId12"/>
    <p:sldMasterId id="2147483824" r:id="rId13"/>
    <p:sldMasterId id="2147483836" r:id="rId14"/>
    <p:sldMasterId id="2147483848" r:id="rId15"/>
    <p:sldMasterId id="2147483890" r:id="rId16"/>
    <p:sldMasterId id="2147483914" r:id="rId17"/>
    <p:sldMasterId id="2147483930" r:id="rId18"/>
    <p:sldMasterId id="2147483967" r:id="rId19"/>
    <p:sldMasterId id="2147483979" r:id="rId20"/>
    <p:sldMasterId id="2147484003" r:id="rId21"/>
    <p:sldMasterId id="2147484024" r:id="rId22"/>
    <p:sldMasterId id="2147484039" r:id="rId23"/>
    <p:sldMasterId id="2147484065" r:id="rId24"/>
    <p:sldMasterId id="2147484077" r:id="rId25"/>
    <p:sldMasterId id="2147484089" r:id="rId26"/>
    <p:sldMasterId id="2147484098" r:id="rId27"/>
    <p:sldMasterId id="2147484110" r:id="rId28"/>
    <p:sldMasterId id="2147484122" r:id="rId29"/>
    <p:sldMasterId id="2147484136" r:id="rId30"/>
    <p:sldMasterId id="2147484201" r:id="rId31"/>
    <p:sldMasterId id="2147484210" r:id="rId32"/>
    <p:sldMasterId id="2147484235" r:id="rId33"/>
    <p:sldMasterId id="2147484259" r:id="rId34"/>
    <p:sldMasterId id="2147484271" r:id="rId35"/>
    <p:sldMasterId id="2147484280" r:id="rId36"/>
    <p:sldMasterId id="2147484289" r:id="rId37"/>
    <p:sldMasterId id="2147484351" r:id="rId38"/>
    <p:sldMasterId id="2147484410" r:id="rId39"/>
    <p:sldMasterId id="2147484422" r:id="rId40"/>
    <p:sldMasterId id="2147484437" r:id="rId41"/>
    <p:sldMasterId id="2147484465" r:id="rId42"/>
    <p:sldMasterId id="2147484474" r:id="rId43"/>
    <p:sldMasterId id="2147484487" r:id="rId44"/>
    <p:sldMasterId id="2147484496" r:id="rId45"/>
    <p:sldMasterId id="2147484508" r:id="rId46"/>
    <p:sldMasterId id="2147484524" r:id="rId47"/>
    <p:sldMasterId id="2147484560" r:id="rId48"/>
    <p:sldMasterId id="2147484590" r:id="rId49"/>
    <p:sldMasterId id="2147484602" r:id="rId50"/>
    <p:sldMasterId id="2147484614" r:id="rId51"/>
    <p:sldMasterId id="2147484626" r:id="rId52"/>
    <p:sldMasterId id="2147484638" r:id="rId53"/>
    <p:sldMasterId id="2147484650" r:id="rId54"/>
    <p:sldMasterId id="2147484662" r:id="rId55"/>
    <p:sldMasterId id="2147484674" r:id="rId56"/>
    <p:sldMasterId id="2147484686" r:id="rId57"/>
    <p:sldMasterId id="2147484698" r:id="rId58"/>
    <p:sldMasterId id="2147484711" r:id="rId59"/>
    <p:sldMasterId id="2147484723" r:id="rId60"/>
    <p:sldMasterId id="2147484735" r:id="rId61"/>
    <p:sldMasterId id="2147484752" r:id="rId62"/>
    <p:sldMasterId id="2147484776" r:id="rId63"/>
    <p:sldMasterId id="2147484788" r:id="rId64"/>
    <p:sldMasterId id="2147484801" r:id="rId65"/>
    <p:sldMasterId id="2147484813" r:id="rId66"/>
    <p:sldMasterId id="2147484825" r:id="rId67"/>
    <p:sldMasterId id="2147484837" r:id="rId68"/>
    <p:sldMasterId id="2147484849" r:id="rId69"/>
    <p:sldMasterId id="2147484861" r:id="rId70"/>
    <p:sldMasterId id="2147484874" r:id="rId71"/>
    <p:sldMasterId id="2147484886" r:id="rId72"/>
    <p:sldMasterId id="2147484902" r:id="rId73"/>
    <p:sldMasterId id="2147484914" r:id="rId74"/>
    <p:sldMasterId id="2147484926" r:id="rId75"/>
    <p:sldMasterId id="2147484938" r:id="rId76"/>
    <p:sldMasterId id="2147484950" r:id="rId77"/>
    <p:sldMasterId id="2147484962" r:id="rId78"/>
    <p:sldMasterId id="2147484974" r:id="rId79"/>
    <p:sldMasterId id="2147484986" r:id="rId80"/>
    <p:sldMasterId id="2147484998" r:id="rId81"/>
    <p:sldMasterId id="2147485010" r:id="rId82"/>
    <p:sldMasterId id="2147485022" r:id="rId83"/>
    <p:sldMasterId id="2147485034" r:id="rId84"/>
  </p:sldMasterIdLst>
  <p:notesMasterIdLst>
    <p:notesMasterId r:id="rId210"/>
  </p:notesMasterIdLst>
  <p:sldIdLst>
    <p:sldId id="427" r:id="rId85"/>
    <p:sldId id="258" r:id="rId86"/>
    <p:sldId id="409" r:id="rId87"/>
    <p:sldId id="468" r:id="rId88"/>
    <p:sldId id="486" r:id="rId89"/>
    <p:sldId id="260" r:id="rId90"/>
    <p:sldId id="449" r:id="rId91"/>
    <p:sldId id="404" r:id="rId92"/>
    <p:sldId id="407" r:id="rId93"/>
    <p:sldId id="487" r:id="rId94"/>
    <p:sldId id="397" r:id="rId95"/>
    <p:sldId id="398" r:id="rId96"/>
    <p:sldId id="399" r:id="rId97"/>
    <p:sldId id="400" r:id="rId98"/>
    <p:sldId id="401" r:id="rId99"/>
    <p:sldId id="402" r:id="rId100"/>
    <p:sldId id="403" r:id="rId101"/>
    <p:sldId id="488" r:id="rId102"/>
    <p:sldId id="436" r:id="rId103"/>
    <p:sldId id="469" r:id="rId104"/>
    <p:sldId id="437" r:id="rId105"/>
    <p:sldId id="470" r:id="rId106"/>
    <p:sldId id="471" r:id="rId107"/>
    <p:sldId id="472" r:id="rId108"/>
    <p:sldId id="489" r:id="rId109"/>
    <p:sldId id="259" r:id="rId110"/>
    <p:sldId id="444" r:id="rId111"/>
    <p:sldId id="267" r:id="rId112"/>
    <p:sldId id="430" r:id="rId113"/>
    <p:sldId id="431" r:id="rId114"/>
    <p:sldId id="318" r:id="rId115"/>
    <p:sldId id="319" r:id="rId116"/>
    <p:sldId id="490" r:id="rId117"/>
    <p:sldId id="432" r:id="rId118"/>
    <p:sldId id="270" r:id="rId119"/>
    <p:sldId id="269" r:id="rId120"/>
    <p:sldId id="391" r:id="rId121"/>
    <p:sldId id="271" r:id="rId122"/>
    <p:sldId id="272" r:id="rId123"/>
    <p:sldId id="322" r:id="rId124"/>
    <p:sldId id="480" r:id="rId125"/>
    <p:sldId id="491" r:id="rId126"/>
    <p:sldId id="433" r:id="rId127"/>
    <p:sldId id="342" r:id="rId128"/>
    <p:sldId id="348" r:id="rId129"/>
    <p:sldId id="264" r:id="rId130"/>
    <p:sldId id="372" r:id="rId131"/>
    <p:sldId id="351" r:id="rId132"/>
    <p:sldId id="482" r:id="rId133"/>
    <p:sldId id="359" r:id="rId134"/>
    <p:sldId id="450" r:id="rId135"/>
    <p:sldId id="451" r:id="rId136"/>
    <p:sldId id="447" r:id="rId137"/>
    <p:sldId id="481" r:id="rId138"/>
    <p:sldId id="474" r:id="rId139"/>
    <p:sldId id="476" r:id="rId140"/>
    <p:sldId id="346" r:id="rId141"/>
    <p:sldId id="347" r:id="rId142"/>
    <p:sldId id="405" r:id="rId143"/>
    <p:sldId id="406" r:id="rId144"/>
    <p:sldId id="352" r:id="rId145"/>
    <p:sldId id="353" r:id="rId146"/>
    <p:sldId id="354" r:id="rId147"/>
    <p:sldId id="459" r:id="rId148"/>
    <p:sldId id="388" r:id="rId149"/>
    <p:sldId id="389" r:id="rId150"/>
    <p:sldId id="454" r:id="rId151"/>
    <p:sldId id="455" r:id="rId152"/>
    <p:sldId id="456" r:id="rId153"/>
    <p:sldId id="465" r:id="rId154"/>
    <p:sldId id="467" r:id="rId155"/>
    <p:sldId id="466" r:id="rId156"/>
    <p:sldId id="343" r:id="rId157"/>
    <p:sldId id="484" r:id="rId158"/>
    <p:sldId id="485" r:id="rId159"/>
    <p:sldId id="492" r:id="rId160"/>
    <p:sldId id="434" r:id="rId161"/>
    <p:sldId id="284" r:id="rId162"/>
    <p:sldId id="428" r:id="rId163"/>
    <p:sldId id="429" r:id="rId164"/>
    <p:sldId id="422" r:id="rId165"/>
    <p:sldId id="426" r:id="rId166"/>
    <p:sldId id="423" r:id="rId167"/>
    <p:sldId id="425" r:id="rId168"/>
    <p:sldId id="424" r:id="rId169"/>
    <p:sldId id="493" r:id="rId170"/>
    <p:sldId id="435" r:id="rId171"/>
    <p:sldId id="307" r:id="rId172"/>
    <p:sldId id="313" r:id="rId173"/>
    <p:sldId id="305" r:id="rId174"/>
    <p:sldId id="312" r:id="rId175"/>
    <p:sldId id="462" r:id="rId176"/>
    <p:sldId id="311" r:id="rId177"/>
    <p:sldId id="463" r:id="rId178"/>
    <p:sldId id="464" r:id="rId179"/>
    <p:sldId id="445" r:id="rId180"/>
    <p:sldId id="446" r:id="rId181"/>
    <p:sldId id="494" r:id="rId182"/>
    <p:sldId id="453" r:id="rId183"/>
    <p:sldId id="460" r:id="rId184"/>
    <p:sldId id="266" r:id="rId185"/>
    <p:sldId id="439" r:id="rId186"/>
    <p:sldId id="441" r:id="rId187"/>
    <p:sldId id="438" r:id="rId188"/>
    <p:sldId id="440" r:id="rId189"/>
    <p:sldId id="452" r:id="rId190"/>
    <p:sldId id="478" r:id="rId191"/>
    <p:sldId id="473" r:id="rId192"/>
    <p:sldId id="477" r:id="rId193"/>
    <p:sldId id="324" r:id="rId194"/>
    <p:sldId id="325" r:id="rId195"/>
    <p:sldId id="442" r:id="rId196"/>
    <p:sldId id="443" r:id="rId197"/>
    <p:sldId id="277" r:id="rId198"/>
    <p:sldId id="276" r:id="rId199"/>
    <p:sldId id="279" r:id="rId200"/>
    <p:sldId id="329" r:id="rId201"/>
    <p:sldId id="327" r:id="rId202"/>
    <p:sldId id="328" r:id="rId203"/>
    <p:sldId id="495" r:id="rId204"/>
    <p:sldId id="331" r:id="rId205"/>
    <p:sldId id="387" r:id="rId206"/>
    <p:sldId id="332" r:id="rId207"/>
    <p:sldId id="394" r:id="rId208"/>
    <p:sldId id="374" r:id="rId20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EDC"/>
    <a:srgbClr val="E76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9" autoAdjust="0"/>
    <p:restoredTop sz="94465" autoAdjust="0"/>
  </p:normalViewPr>
  <p:slideViewPr>
    <p:cSldViewPr>
      <p:cViewPr varScale="1">
        <p:scale>
          <a:sx n="87" d="100"/>
          <a:sy n="87" d="100"/>
        </p:scale>
        <p:origin x="108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33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" Target="slides/slide54.xml"/><Relationship Id="rId159" Type="http://schemas.openxmlformats.org/officeDocument/2006/relationships/slide" Target="slides/slide75.xml"/><Relationship Id="rId170" Type="http://schemas.openxmlformats.org/officeDocument/2006/relationships/slide" Target="slides/slide86.xml"/><Relationship Id="rId191" Type="http://schemas.openxmlformats.org/officeDocument/2006/relationships/slide" Target="slides/slide107.xml"/><Relationship Id="rId205" Type="http://schemas.openxmlformats.org/officeDocument/2006/relationships/slide" Target="slides/slide121.xml"/><Relationship Id="rId107" Type="http://schemas.openxmlformats.org/officeDocument/2006/relationships/slide" Target="slides/slide2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18.xml"/><Relationship Id="rId123" Type="http://schemas.openxmlformats.org/officeDocument/2006/relationships/slide" Target="slides/slide39.xml"/><Relationship Id="rId128" Type="http://schemas.openxmlformats.org/officeDocument/2006/relationships/slide" Target="slides/slide44.xml"/><Relationship Id="rId144" Type="http://schemas.openxmlformats.org/officeDocument/2006/relationships/slide" Target="slides/slide60.xml"/><Relationship Id="rId149" Type="http://schemas.openxmlformats.org/officeDocument/2006/relationships/slide" Target="slides/slide6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.xml"/><Relationship Id="rId95" Type="http://schemas.openxmlformats.org/officeDocument/2006/relationships/slide" Target="slides/slide11.xml"/><Relationship Id="rId160" Type="http://schemas.openxmlformats.org/officeDocument/2006/relationships/slide" Target="slides/slide76.xml"/><Relationship Id="rId165" Type="http://schemas.openxmlformats.org/officeDocument/2006/relationships/slide" Target="slides/slide81.xml"/><Relationship Id="rId181" Type="http://schemas.openxmlformats.org/officeDocument/2006/relationships/slide" Target="slides/slide97.xml"/><Relationship Id="rId186" Type="http://schemas.openxmlformats.org/officeDocument/2006/relationships/slide" Target="slides/slide102.xml"/><Relationship Id="rId211" Type="http://schemas.openxmlformats.org/officeDocument/2006/relationships/presProps" Target="pres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29.xml"/><Relationship Id="rId118" Type="http://schemas.openxmlformats.org/officeDocument/2006/relationships/slide" Target="slides/slide34.xml"/><Relationship Id="rId134" Type="http://schemas.openxmlformats.org/officeDocument/2006/relationships/slide" Target="slides/slide50.xml"/><Relationship Id="rId139" Type="http://schemas.openxmlformats.org/officeDocument/2006/relationships/slide" Target="slides/slide55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1.xml"/><Relationship Id="rId150" Type="http://schemas.openxmlformats.org/officeDocument/2006/relationships/slide" Target="slides/slide66.xml"/><Relationship Id="rId155" Type="http://schemas.openxmlformats.org/officeDocument/2006/relationships/slide" Target="slides/slide71.xml"/><Relationship Id="rId171" Type="http://schemas.openxmlformats.org/officeDocument/2006/relationships/slide" Target="slides/slide87.xml"/><Relationship Id="rId176" Type="http://schemas.openxmlformats.org/officeDocument/2006/relationships/slide" Target="slides/slide92.xml"/><Relationship Id="rId192" Type="http://schemas.openxmlformats.org/officeDocument/2006/relationships/slide" Target="slides/slide108.xml"/><Relationship Id="rId197" Type="http://schemas.openxmlformats.org/officeDocument/2006/relationships/slide" Target="slides/slide113.xml"/><Relationship Id="rId206" Type="http://schemas.openxmlformats.org/officeDocument/2006/relationships/slide" Target="slides/slide122.xml"/><Relationship Id="rId201" Type="http://schemas.openxmlformats.org/officeDocument/2006/relationships/slide" Target="slides/slide11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19.xml"/><Relationship Id="rId108" Type="http://schemas.openxmlformats.org/officeDocument/2006/relationships/slide" Target="slides/slide24.xml"/><Relationship Id="rId124" Type="http://schemas.openxmlformats.org/officeDocument/2006/relationships/slide" Target="slides/slide40.xml"/><Relationship Id="rId129" Type="http://schemas.openxmlformats.org/officeDocument/2006/relationships/slide" Target="slides/slide45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7.xml"/><Relationship Id="rId96" Type="http://schemas.openxmlformats.org/officeDocument/2006/relationships/slide" Target="slides/slide12.xml"/><Relationship Id="rId140" Type="http://schemas.openxmlformats.org/officeDocument/2006/relationships/slide" Target="slides/slide56.xml"/><Relationship Id="rId145" Type="http://schemas.openxmlformats.org/officeDocument/2006/relationships/slide" Target="slides/slide61.xml"/><Relationship Id="rId161" Type="http://schemas.openxmlformats.org/officeDocument/2006/relationships/slide" Target="slides/slide77.xml"/><Relationship Id="rId166" Type="http://schemas.openxmlformats.org/officeDocument/2006/relationships/slide" Target="slides/slide82.xml"/><Relationship Id="rId182" Type="http://schemas.openxmlformats.org/officeDocument/2006/relationships/slide" Target="slides/slide98.xml"/><Relationship Id="rId187" Type="http://schemas.openxmlformats.org/officeDocument/2006/relationships/slide" Target="slides/slide10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viewProps" Target="viewProps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0.xml"/><Relationship Id="rId119" Type="http://schemas.openxmlformats.org/officeDocument/2006/relationships/slide" Target="slides/slide35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" Target="slides/slide2.xml"/><Relationship Id="rId130" Type="http://schemas.openxmlformats.org/officeDocument/2006/relationships/slide" Target="slides/slide46.xml"/><Relationship Id="rId135" Type="http://schemas.openxmlformats.org/officeDocument/2006/relationships/slide" Target="slides/slide51.xml"/><Relationship Id="rId151" Type="http://schemas.openxmlformats.org/officeDocument/2006/relationships/slide" Target="slides/slide67.xml"/><Relationship Id="rId156" Type="http://schemas.openxmlformats.org/officeDocument/2006/relationships/slide" Target="slides/slide72.xml"/><Relationship Id="rId177" Type="http://schemas.openxmlformats.org/officeDocument/2006/relationships/slide" Target="slides/slide93.xml"/><Relationship Id="rId198" Type="http://schemas.openxmlformats.org/officeDocument/2006/relationships/slide" Target="slides/slide114.xml"/><Relationship Id="rId172" Type="http://schemas.openxmlformats.org/officeDocument/2006/relationships/slide" Target="slides/slide88.xml"/><Relationship Id="rId193" Type="http://schemas.openxmlformats.org/officeDocument/2006/relationships/slide" Target="slides/slide109.xml"/><Relationship Id="rId202" Type="http://schemas.openxmlformats.org/officeDocument/2006/relationships/slide" Target="slides/slide118.xml"/><Relationship Id="rId207" Type="http://schemas.openxmlformats.org/officeDocument/2006/relationships/slide" Target="slides/slide123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5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3.xml"/><Relationship Id="rId104" Type="http://schemas.openxmlformats.org/officeDocument/2006/relationships/slide" Target="slides/slide20.xml"/><Relationship Id="rId120" Type="http://schemas.openxmlformats.org/officeDocument/2006/relationships/slide" Target="slides/slide36.xml"/><Relationship Id="rId125" Type="http://schemas.openxmlformats.org/officeDocument/2006/relationships/slide" Target="slides/slide41.xml"/><Relationship Id="rId141" Type="http://schemas.openxmlformats.org/officeDocument/2006/relationships/slide" Target="slides/slide57.xml"/><Relationship Id="rId146" Type="http://schemas.openxmlformats.org/officeDocument/2006/relationships/slide" Target="slides/slide62.xml"/><Relationship Id="rId167" Type="http://schemas.openxmlformats.org/officeDocument/2006/relationships/slide" Target="slides/slide83.xml"/><Relationship Id="rId188" Type="http://schemas.openxmlformats.org/officeDocument/2006/relationships/slide" Target="slides/slide104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8.xml"/><Relationship Id="rId162" Type="http://schemas.openxmlformats.org/officeDocument/2006/relationships/slide" Target="slides/slide78.xml"/><Relationship Id="rId183" Type="http://schemas.openxmlformats.org/officeDocument/2006/relationships/slide" Target="slides/slide99.xml"/><Relationship Id="rId21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3.xml"/><Relationship Id="rId110" Type="http://schemas.openxmlformats.org/officeDocument/2006/relationships/slide" Target="slides/slide26.xml"/><Relationship Id="rId115" Type="http://schemas.openxmlformats.org/officeDocument/2006/relationships/slide" Target="slides/slide31.xml"/><Relationship Id="rId131" Type="http://schemas.openxmlformats.org/officeDocument/2006/relationships/slide" Target="slides/slide47.xml"/><Relationship Id="rId136" Type="http://schemas.openxmlformats.org/officeDocument/2006/relationships/slide" Target="slides/slide52.xml"/><Relationship Id="rId157" Type="http://schemas.openxmlformats.org/officeDocument/2006/relationships/slide" Target="slides/slide73.xml"/><Relationship Id="rId178" Type="http://schemas.openxmlformats.org/officeDocument/2006/relationships/slide" Target="slides/slide94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" Target="slides/slide68.xml"/><Relationship Id="rId173" Type="http://schemas.openxmlformats.org/officeDocument/2006/relationships/slide" Target="slides/slide89.xml"/><Relationship Id="rId194" Type="http://schemas.openxmlformats.org/officeDocument/2006/relationships/slide" Target="slides/slide110.xml"/><Relationship Id="rId199" Type="http://schemas.openxmlformats.org/officeDocument/2006/relationships/slide" Target="slides/slide115.xml"/><Relationship Id="rId203" Type="http://schemas.openxmlformats.org/officeDocument/2006/relationships/slide" Target="slides/slide119.xml"/><Relationship Id="rId208" Type="http://schemas.openxmlformats.org/officeDocument/2006/relationships/slide" Target="slides/slide12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6.xml"/><Relationship Id="rId105" Type="http://schemas.openxmlformats.org/officeDocument/2006/relationships/slide" Target="slides/slide21.xml"/><Relationship Id="rId126" Type="http://schemas.openxmlformats.org/officeDocument/2006/relationships/slide" Target="slides/slide42.xml"/><Relationship Id="rId147" Type="http://schemas.openxmlformats.org/officeDocument/2006/relationships/slide" Target="slides/slide63.xml"/><Relationship Id="rId168" Type="http://schemas.openxmlformats.org/officeDocument/2006/relationships/slide" Target="slides/slide8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9.xml"/><Relationship Id="rId98" Type="http://schemas.openxmlformats.org/officeDocument/2006/relationships/slide" Target="slides/slide14.xml"/><Relationship Id="rId121" Type="http://schemas.openxmlformats.org/officeDocument/2006/relationships/slide" Target="slides/slide37.xml"/><Relationship Id="rId142" Type="http://schemas.openxmlformats.org/officeDocument/2006/relationships/slide" Target="slides/slide58.xml"/><Relationship Id="rId163" Type="http://schemas.openxmlformats.org/officeDocument/2006/relationships/slide" Target="slides/slide79.xml"/><Relationship Id="rId184" Type="http://schemas.openxmlformats.org/officeDocument/2006/relationships/slide" Target="slides/slide100.xml"/><Relationship Id="rId189" Type="http://schemas.openxmlformats.org/officeDocument/2006/relationships/slide" Target="slides/slide105.xml"/><Relationship Id="rId3" Type="http://schemas.openxmlformats.org/officeDocument/2006/relationships/slideMaster" Target="slideMasters/slideMaster3.xml"/><Relationship Id="rId214" Type="http://schemas.openxmlformats.org/officeDocument/2006/relationships/tableStyles" Target="tableStyles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2.xml"/><Relationship Id="rId137" Type="http://schemas.openxmlformats.org/officeDocument/2006/relationships/slide" Target="slides/slide53.xml"/><Relationship Id="rId158" Type="http://schemas.openxmlformats.org/officeDocument/2006/relationships/slide" Target="slides/slide7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4.xml"/><Relationship Id="rId111" Type="http://schemas.openxmlformats.org/officeDocument/2006/relationships/slide" Target="slides/slide27.xml"/><Relationship Id="rId132" Type="http://schemas.openxmlformats.org/officeDocument/2006/relationships/slide" Target="slides/slide48.xml"/><Relationship Id="rId153" Type="http://schemas.openxmlformats.org/officeDocument/2006/relationships/slide" Target="slides/slide69.xml"/><Relationship Id="rId174" Type="http://schemas.openxmlformats.org/officeDocument/2006/relationships/slide" Target="slides/slide90.xml"/><Relationship Id="rId179" Type="http://schemas.openxmlformats.org/officeDocument/2006/relationships/slide" Target="slides/slide95.xml"/><Relationship Id="rId195" Type="http://schemas.openxmlformats.org/officeDocument/2006/relationships/slide" Target="slides/slide111.xml"/><Relationship Id="rId209" Type="http://schemas.openxmlformats.org/officeDocument/2006/relationships/slide" Target="slides/slide125.xml"/><Relationship Id="rId190" Type="http://schemas.openxmlformats.org/officeDocument/2006/relationships/slide" Target="slides/slide106.xml"/><Relationship Id="rId204" Type="http://schemas.openxmlformats.org/officeDocument/2006/relationships/slide" Target="slides/slide120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2.xml"/><Relationship Id="rId12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0.xml"/><Relationship Id="rId99" Type="http://schemas.openxmlformats.org/officeDocument/2006/relationships/slide" Target="slides/slide15.xml"/><Relationship Id="rId101" Type="http://schemas.openxmlformats.org/officeDocument/2006/relationships/slide" Target="slides/slide17.xml"/><Relationship Id="rId122" Type="http://schemas.openxmlformats.org/officeDocument/2006/relationships/slide" Target="slides/slide38.xml"/><Relationship Id="rId143" Type="http://schemas.openxmlformats.org/officeDocument/2006/relationships/slide" Target="slides/slide59.xml"/><Relationship Id="rId148" Type="http://schemas.openxmlformats.org/officeDocument/2006/relationships/slide" Target="slides/slide64.xml"/><Relationship Id="rId164" Type="http://schemas.openxmlformats.org/officeDocument/2006/relationships/slide" Target="slides/slide80.xml"/><Relationship Id="rId169" Type="http://schemas.openxmlformats.org/officeDocument/2006/relationships/slide" Target="slides/slide85.xml"/><Relationship Id="rId185" Type="http://schemas.openxmlformats.org/officeDocument/2006/relationships/slide" Target="slides/slide10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" Target="slides/slide96.xml"/><Relationship Id="rId210" Type="http://schemas.openxmlformats.org/officeDocument/2006/relationships/notesMaster" Target="notesMasters/notesMaster1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" Target="slides/slide5.xml"/><Relationship Id="rId112" Type="http://schemas.openxmlformats.org/officeDocument/2006/relationships/slide" Target="slides/slide28.xml"/><Relationship Id="rId133" Type="http://schemas.openxmlformats.org/officeDocument/2006/relationships/slide" Target="slides/slide49.xml"/><Relationship Id="rId154" Type="http://schemas.openxmlformats.org/officeDocument/2006/relationships/slide" Target="slides/slide70.xml"/><Relationship Id="rId175" Type="http://schemas.openxmlformats.org/officeDocument/2006/relationships/slide" Target="slides/slide91.xml"/><Relationship Id="rId196" Type="http://schemas.openxmlformats.org/officeDocument/2006/relationships/slide" Target="slides/slide112.xml"/><Relationship Id="rId200" Type="http://schemas.openxmlformats.org/officeDocument/2006/relationships/slide" Target="slides/slide116.xml"/><Relationship Id="rId16" Type="http://schemas.openxmlformats.org/officeDocument/2006/relationships/slideMaster" Target="slideMasters/slideMaster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9A40D-02CA-46EA-A0F6-04791BC3881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29E735-69BD-48AD-AAF4-63ECE610CAA9}">
      <dgm:prSet phldrT="[Текст]" custT="1"/>
      <dgm:spPr>
        <a:solidFill>
          <a:srgbClr val="019881"/>
        </a:solidFill>
        <a:ln w="28575"/>
      </dgm:spPr>
      <dgm:t>
        <a:bodyPr/>
        <a:lstStyle/>
        <a:p>
          <a:r>
            <a:rPr lang="ru-RU" sz="2800" dirty="0" smtClean="0">
              <a:latin typeface="+mn-lt"/>
              <a:cs typeface="Arial" pitchFamily="34" charset="0"/>
            </a:rPr>
            <a:t>Лицензионные требования </a:t>
          </a:r>
        </a:p>
        <a:p>
          <a:r>
            <a:rPr lang="ru-RU" sz="2800" dirty="0" smtClean="0">
              <a:latin typeface="+mn-lt"/>
              <a:cs typeface="Arial" pitchFamily="34" charset="0"/>
            </a:rPr>
            <a:t>(ЛТ)</a:t>
          </a:r>
          <a:endParaRPr lang="ru-RU" sz="2800" dirty="0">
            <a:latin typeface="+mn-lt"/>
            <a:cs typeface="Arial" pitchFamily="34" charset="0"/>
          </a:endParaRPr>
        </a:p>
      </dgm:t>
    </dgm:pt>
    <dgm:pt modelId="{5F9CA11A-1CAC-4875-8359-5A716193F6C4}" type="parTrans" cxnId="{98BDA5F5-4F9A-443D-9251-972F21BAFA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5135C36-1E7E-438E-B848-4821BF8A6979}" type="sibTrans" cxnId="{98BDA5F5-4F9A-443D-9251-972F21BAFA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69FE91D-2C58-42ED-99BD-4E4536C23832}">
      <dgm:prSet phldrT="[Текст]" custT="1"/>
      <dgm:spPr>
        <a:solidFill>
          <a:srgbClr val="96C779"/>
        </a:solidFill>
        <a:ln w="28575"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+mn-lt"/>
              <a:cs typeface="Arial" pitchFamily="34" charset="0"/>
            </a:rPr>
            <a:t>ЛТ к представляемым документам в лицензирующий орган</a:t>
          </a:r>
          <a:endParaRPr lang="ru-RU" sz="2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78D2624-2527-44DA-A75A-88830B432963}" type="parTrans" cxnId="{5B0C2329-E721-4724-988A-2462F175A05D}">
      <dgm:prSet/>
      <dgm:spPr>
        <a:ln w="28575"/>
      </dgm:spPr>
      <dgm:t>
        <a:bodyPr/>
        <a:lstStyle/>
        <a:p>
          <a:endParaRPr lang="ru-RU">
            <a:latin typeface="+mn-lt"/>
          </a:endParaRPr>
        </a:p>
      </dgm:t>
    </dgm:pt>
    <dgm:pt modelId="{4B52FAF0-D457-4203-B217-7085ECED35EF}" type="sibTrans" cxnId="{5B0C2329-E721-4724-988A-2462F175A05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3767FEE-C7BE-4A00-93CE-71D225081FC8}">
      <dgm:prSet phldrT="[Текст]"/>
      <dgm:spPr>
        <a:solidFill>
          <a:srgbClr val="CFEEF0"/>
        </a:solidFill>
        <a:ln w="28575"/>
      </dgm:spPr>
      <dgm:t>
        <a:bodyPr/>
        <a:lstStyle/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ЛТ </a:t>
          </a:r>
        </a:p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к соискателям</a:t>
          </a:r>
        </a:p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(5)</a:t>
          </a:r>
          <a:endParaRPr lang="ru-RU" b="1" dirty="0">
            <a:solidFill>
              <a:srgbClr val="006666"/>
            </a:solidFill>
            <a:latin typeface="+mn-lt"/>
            <a:cs typeface="Arial" pitchFamily="34" charset="0"/>
          </a:endParaRPr>
        </a:p>
      </dgm:t>
    </dgm:pt>
    <dgm:pt modelId="{AA3CD3B6-3E78-4391-83D6-2C7371EF735B}" type="parTrans" cxnId="{7D25F5F2-CDD2-4F8F-BEAD-926783AB2D71}">
      <dgm:prSet/>
      <dgm:spPr>
        <a:ln w="28575"/>
      </dgm:spPr>
      <dgm:t>
        <a:bodyPr/>
        <a:lstStyle/>
        <a:p>
          <a:endParaRPr lang="ru-RU">
            <a:latin typeface="+mn-lt"/>
          </a:endParaRPr>
        </a:p>
      </dgm:t>
    </dgm:pt>
    <dgm:pt modelId="{E4BD71C0-FA77-4CCE-ACCC-953A190D79AB}" type="sibTrans" cxnId="{7D25F5F2-CDD2-4F8F-BEAD-926783AB2D7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DDD6214-B1E7-4BCD-A3A6-7B10FE9DA5BE}">
      <dgm:prSet phldrT="[Текст]" custT="1"/>
      <dgm:spPr>
        <a:solidFill>
          <a:srgbClr val="FFFF00"/>
        </a:solidFill>
        <a:ln w="28575"/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+mn-lt"/>
              <a:cs typeface="Arial" pitchFamily="34" charset="0"/>
            </a:rPr>
            <a:t>ЛТ к выполняемым работам и услугам</a:t>
          </a:r>
          <a:endParaRPr lang="ru-RU" sz="2400" dirty="0">
            <a:solidFill>
              <a:schemeClr val="tx1"/>
            </a:solidFill>
            <a:latin typeface="+mn-lt"/>
            <a:cs typeface="Arial" pitchFamily="34" charset="0"/>
          </a:endParaRPr>
        </a:p>
      </dgm:t>
    </dgm:pt>
    <dgm:pt modelId="{A2A8948A-93F1-4942-9C5B-304D89A27317}" type="parTrans" cxnId="{7B055E52-4C15-4EF3-BEBB-4E98F63C8F23}">
      <dgm:prSet/>
      <dgm:spPr>
        <a:ln w="28575"/>
      </dgm:spPr>
      <dgm:t>
        <a:bodyPr/>
        <a:lstStyle/>
        <a:p>
          <a:endParaRPr lang="ru-RU">
            <a:latin typeface="+mn-lt"/>
          </a:endParaRPr>
        </a:p>
      </dgm:t>
    </dgm:pt>
    <dgm:pt modelId="{6F8CEB92-B3A9-4585-8973-6A1F6E84B681}" type="sibTrans" cxnId="{7B055E52-4C15-4EF3-BEBB-4E98F63C8F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608682-79BF-4A72-808C-A150EF56562D}">
      <dgm:prSet/>
      <dgm:spPr>
        <a:solidFill>
          <a:srgbClr val="FFFF00"/>
        </a:solidFill>
        <a:ln w="28575"/>
      </dgm:spPr>
      <dgm:t>
        <a:bodyPr/>
        <a:lstStyle/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ЛТ </a:t>
          </a:r>
        </a:p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к лицензиатам</a:t>
          </a:r>
        </a:p>
        <a:p>
          <a:pPr>
            <a:lnSpc>
              <a:spcPts val="1600"/>
            </a:lnSpc>
          </a:pPr>
          <a:r>
            <a:rPr lang="ru-RU" b="1" dirty="0" smtClean="0">
              <a:solidFill>
                <a:srgbClr val="006666"/>
              </a:solidFill>
              <a:latin typeface="+mn-lt"/>
              <a:cs typeface="Arial" pitchFamily="34" charset="0"/>
            </a:rPr>
            <a:t>(24)</a:t>
          </a:r>
          <a:endParaRPr lang="ru-RU" b="1" dirty="0">
            <a:solidFill>
              <a:srgbClr val="006666"/>
            </a:solidFill>
            <a:latin typeface="+mn-lt"/>
            <a:cs typeface="Arial" pitchFamily="34" charset="0"/>
          </a:endParaRPr>
        </a:p>
      </dgm:t>
    </dgm:pt>
    <dgm:pt modelId="{D49AFDDD-2D36-456E-BDBC-8BF3080B0361}" type="parTrans" cxnId="{8F21AEE6-DED5-4441-BCF6-0C784E1642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0283A4D-0322-40EA-B9DF-27CD0C2F7F23}" type="sibTrans" cxnId="{8F21AEE6-DED5-4441-BCF6-0C784E1642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334C09E-5B6E-401C-9ECC-67A4849E6121}" type="pres">
      <dgm:prSet presAssocID="{B139A40D-02CA-46EA-A0F6-04791BC3881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2DF296-F12B-4373-A4DA-CF774734C02D}" type="pres">
      <dgm:prSet presAssocID="{B139A40D-02CA-46EA-A0F6-04791BC38815}" presName="hierFlow" presStyleCnt="0"/>
      <dgm:spPr/>
    </dgm:pt>
    <dgm:pt modelId="{75FDEC6E-8EB2-42CA-9AAE-CC446BA8C459}" type="pres">
      <dgm:prSet presAssocID="{B139A40D-02CA-46EA-A0F6-04791BC3881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3F0AC4-8195-4644-AC19-B85D6CEB8BAA}" type="pres">
      <dgm:prSet presAssocID="{BE29E735-69BD-48AD-AAF4-63ECE610CAA9}" presName="Name14" presStyleCnt="0"/>
      <dgm:spPr/>
    </dgm:pt>
    <dgm:pt modelId="{DF475C4C-E944-480B-B821-86CD7B0AF886}" type="pres">
      <dgm:prSet presAssocID="{BE29E735-69BD-48AD-AAF4-63ECE610CAA9}" presName="level1Shape" presStyleLbl="node0" presStyleIdx="0" presStyleCnt="1" custScaleX="215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31F8B-C139-4EA0-A74E-70DDFC40D0FB}" type="pres">
      <dgm:prSet presAssocID="{BE29E735-69BD-48AD-AAF4-63ECE610CAA9}" presName="hierChild2" presStyleCnt="0"/>
      <dgm:spPr/>
    </dgm:pt>
    <dgm:pt modelId="{00202A0B-623C-41FD-B402-633386A89411}" type="pres">
      <dgm:prSet presAssocID="{A78D2624-2527-44DA-A75A-88830B432963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43C8219-A2D1-4626-80D8-46B588A853C4}" type="pres">
      <dgm:prSet presAssocID="{869FE91D-2C58-42ED-99BD-4E4536C23832}" presName="Name21" presStyleCnt="0"/>
      <dgm:spPr/>
    </dgm:pt>
    <dgm:pt modelId="{39C886C6-A8DB-4E72-9E5D-B6F492820B92}" type="pres">
      <dgm:prSet presAssocID="{869FE91D-2C58-42ED-99BD-4E4536C23832}" presName="level2Shape" presStyleLbl="node2" presStyleIdx="0" presStyleCnt="2" custScaleX="170293"/>
      <dgm:spPr/>
      <dgm:t>
        <a:bodyPr/>
        <a:lstStyle/>
        <a:p>
          <a:endParaRPr lang="ru-RU"/>
        </a:p>
      </dgm:t>
    </dgm:pt>
    <dgm:pt modelId="{16C0896F-8520-41F6-9B90-1492F81F2336}" type="pres">
      <dgm:prSet presAssocID="{869FE91D-2C58-42ED-99BD-4E4536C23832}" presName="hierChild3" presStyleCnt="0"/>
      <dgm:spPr/>
    </dgm:pt>
    <dgm:pt modelId="{9C02BAC9-13DA-4970-BF21-FCB03749F93C}" type="pres">
      <dgm:prSet presAssocID="{AA3CD3B6-3E78-4391-83D6-2C7371EF735B}" presName="Name19" presStyleLbl="parChTrans1D3" presStyleIdx="0" presStyleCnt="2"/>
      <dgm:spPr/>
      <dgm:t>
        <a:bodyPr/>
        <a:lstStyle/>
        <a:p>
          <a:endParaRPr lang="ru-RU"/>
        </a:p>
      </dgm:t>
    </dgm:pt>
    <dgm:pt modelId="{FE1B8B1B-055D-442E-8D67-70341A098F49}" type="pres">
      <dgm:prSet presAssocID="{83767FEE-C7BE-4A00-93CE-71D225081FC8}" presName="Name21" presStyleCnt="0"/>
      <dgm:spPr/>
    </dgm:pt>
    <dgm:pt modelId="{DAC622CD-1808-4F25-AC28-299685D9AF73}" type="pres">
      <dgm:prSet presAssocID="{83767FEE-C7BE-4A00-93CE-71D225081FC8}" presName="level2Shape" presStyleLbl="node3" presStyleIdx="0" presStyleCnt="2"/>
      <dgm:spPr/>
      <dgm:t>
        <a:bodyPr/>
        <a:lstStyle/>
        <a:p>
          <a:endParaRPr lang="ru-RU"/>
        </a:p>
      </dgm:t>
    </dgm:pt>
    <dgm:pt modelId="{8C663406-5B95-4438-A7E1-FB4F9E3FE2E9}" type="pres">
      <dgm:prSet presAssocID="{83767FEE-C7BE-4A00-93CE-71D225081FC8}" presName="hierChild3" presStyleCnt="0"/>
      <dgm:spPr/>
    </dgm:pt>
    <dgm:pt modelId="{B3FC2B0B-EBDF-4B02-A6E5-81315C8FC9BF}" type="pres">
      <dgm:prSet presAssocID="{A2A8948A-93F1-4942-9C5B-304D89A27317}" presName="Name19" presStyleLbl="parChTrans1D2" presStyleIdx="1" presStyleCnt="2"/>
      <dgm:spPr/>
      <dgm:t>
        <a:bodyPr/>
        <a:lstStyle/>
        <a:p>
          <a:endParaRPr lang="ru-RU"/>
        </a:p>
      </dgm:t>
    </dgm:pt>
    <dgm:pt modelId="{D6ABC4F4-8898-44FA-8B87-98C9B4F4D1D5}" type="pres">
      <dgm:prSet presAssocID="{EDDD6214-B1E7-4BCD-A3A6-7B10FE9DA5BE}" presName="Name21" presStyleCnt="0"/>
      <dgm:spPr/>
    </dgm:pt>
    <dgm:pt modelId="{585ED34F-14C8-46FB-A991-E9C07F47747B}" type="pres">
      <dgm:prSet presAssocID="{EDDD6214-B1E7-4BCD-A3A6-7B10FE9DA5BE}" presName="level2Shape" presStyleLbl="node2" presStyleIdx="1" presStyleCnt="2" custScaleX="167322"/>
      <dgm:spPr/>
      <dgm:t>
        <a:bodyPr/>
        <a:lstStyle/>
        <a:p>
          <a:endParaRPr lang="ru-RU"/>
        </a:p>
      </dgm:t>
    </dgm:pt>
    <dgm:pt modelId="{69CDE984-E5F3-4CB5-87C4-432D11057EC5}" type="pres">
      <dgm:prSet presAssocID="{EDDD6214-B1E7-4BCD-A3A6-7B10FE9DA5BE}" presName="hierChild3" presStyleCnt="0"/>
      <dgm:spPr/>
    </dgm:pt>
    <dgm:pt modelId="{0DF759E1-3B5D-4B06-90E5-639ACE7FA842}" type="pres">
      <dgm:prSet presAssocID="{D49AFDDD-2D36-456E-BDBC-8BF3080B0361}" presName="Name19" presStyleLbl="parChTrans1D3" presStyleIdx="1" presStyleCnt="2"/>
      <dgm:spPr/>
      <dgm:t>
        <a:bodyPr/>
        <a:lstStyle/>
        <a:p>
          <a:endParaRPr lang="ru-RU"/>
        </a:p>
      </dgm:t>
    </dgm:pt>
    <dgm:pt modelId="{6E0763AC-D1E9-4A22-BDD9-77626C1BFA71}" type="pres">
      <dgm:prSet presAssocID="{9A608682-79BF-4A72-808C-A150EF56562D}" presName="Name21" presStyleCnt="0"/>
      <dgm:spPr/>
    </dgm:pt>
    <dgm:pt modelId="{7FA632E6-212F-4CBA-8BD3-C23CC29BCDEC}" type="pres">
      <dgm:prSet presAssocID="{9A608682-79BF-4A72-808C-A150EF56562D}" presName="level2Shape" presStyleLbl="node3" presStyleIdx="1" presStyleCnt="2" custScaleX="112580"/>
      <dgm:spPr/>
      <dgm:t>
        <a:bodyPr/>
        <a:lstStyle/>
        <a:p>
          <a:endParaRPr lang="ru-RU"/>
        </a:p>
      </dgm:t>
    </dgm:pt>
    <dgm:pt modelId="{74B54FA8-C1BF-422E-9D01-99A7B9361C6C}" type="pres">
      <dgm:prSet presAssocID="{9A608682-79BF-4A72-808C-A150EF56562D}" presName="hierChild3" presStyleCnt="0"/>
      <dgm:spPr/>
    </dgm:pt>
    <dgm:pt modelId="{B30BD0BF-BE6B-4383-9B43-AD7BA1A25610}" type="pres">
      <dgm:prSet presAssocID="{B139A40D-02CA-46EA-A0F6-04791BC38815}" presName="bgShapesFlow" presStyleCnt="0"/>
      <dgm:spPr/>
    </dgm:pt>
  </dgm:ptLst>
  <dgm:cxnLst>
    <dgm:cxn modelId="{1A9211ED-B6B3-4D59-AA7A-D69E76319A69}" type="presOf" srcId="{869FE91D-2C58-42ED-99BD-4E4536C23832}" destId="{39C886C6-A8DB-4E72-9E5D-B6F492820B92}" srcOrd="0" destOrd="0" presId="urn:microsoft.com/office/officeart/2005/8/layout/hierarchy6"/>
    <dgm:cxn modelId="{97CC049D-6BF5-43AF-B8E8-C25CC4BFCEEE}" type="presOf" srcId="{D49AFDDD-2D36-456E-BDBC-8BF3080B0361}" destId="{0DF759E1-3B5D-4B06-90E5-639ACE7FA842}" srcOrd="0" destOrd="0" presId="urn:microsoft.com/office/officeart/2005/8/layout/hierarchy6"/>
    <dgm:cxn modelId="{7D25F5F2-CDD2-4F8F-BEAD-926783AB2D71}" srcId="{869FE91D-2C58-42ED-99BD-4E4536C23832}" destId="{83767FEE-C7BE-4A00-93CE-71D225081FC8}" srcOrd="0" destOrd="0" parTransId="{AA3CD3B6-3E78-4391-83D6-2C7371EF735B}" sibTransId="{E4BD71C0-FA77-4CCE-ACCC-953A190D79AB}"/>
    <dgm:cxn modelId="{8F21AEE6-DED5-4441-BCF6-0C784E164256}" srcId="{EDDD6214-B1E7-4BCD-A3A6-7B10FE9DA5BE}" destId="{9A608682-79BF-4A72-808C-A150EF56562D}" srcOrd="0" destOrd="0" parTransId="{D49AFDDD-2D36-456E-BDBC-8BF3080B0361}" sibTransId="{70283A4D-0322-40EA-B9DF-27CD0C2F7F23}"/>
    <dgm:cxn modelId="{F9670AEF-B481-4666-92D7-4A06C524938D}" type="presOf" srcId="{BE29E735-69BD-48AD-AAF4-63ECE610CAA9}" destId="{DF475C4C-E944-480B-B821-86CD7B0AF886}" srcOrd="0" destOrd="0" presId="urn:microsoft.com/office/officeart/2005/8/layout/hierarchy6"/>
    <dgm:cxn modelId="{D5EBA850-B4C6-4B24-AAA9-3549BDDEEDBF}" type="presOf" srcId="{9A608682-79BF-4A72-808C-A150EF56562D}" destId="{7FA632E6-212F-4CBA-8BD3-C23CC29BCDEC}" srcOrd="0" destOrd="0" presId="urn:microsoft.com/office/officeart/2005/8/layout/hierarchy6"/>
    <dgm:cxn modelId="{7B055E52-4C15-4EF3-BEBB-4E98F63C8F23}" srcId="{BE29E735-69BD-48AD-AAF4-63ECE610CAA9}" destId="{EDDD6214-B1E7-4BCD-A3A6-7B10FE9DA5BE}" srcOrd="1" destOrd="0" parTransId="{A2A8948A-93F1-4942-9C5B-304D89A27317}" sibTransId="{6F8CEB92-B3A9-4585-8973-6A1F6E84B681}"/>
    <dgm:cxn modelId="{27B0444C-C456-4FD1-93F0-3411E8898F57}" type="presOf" srcId="{A78D2624-2527-44DA-A75A-88830B432963}" destId="{00202A0B-623C-41FD-B402-633386A89411}" srcOrd="0" destOrd="0" presId="urn:microsoft.com/office/officeart/2005/8/layout/hierarchy6"/>
    <dgm:cxn modelId="{5B0C2329-E721-4724-988A-2462F175A05D}" srcId="{BE29E735-69BD-48AD-AAF4-63ECE610CAA9}" destId="{869FE91D-2C58-42ED-99BD-4E4536C23832}" srcOrd="0" destOrd="0" parTransId="{A78D2624-2527-44DA-A75A-88830B432963}" sibTransId="{4B52FAF0-D457-4203-B217-7085ECED35EF}"/>
    <dgm:cxn modelId="{272DBA27-B7AB-45A0-9F7A-019169808273}" type="presOf" srcId="{B139A40D-02CA-46EA-A0F6-04791BC38815}" destId="{3334C09E-5B6E-401C-9ECC-67A4849E6121}" srcOrd="0" destOrd="0" presId="urn:microsoft.com/office/officeart/2005/8/layout/hierarchy6"/>
    <dgm:cxn modelId="{1D6BF1D5-3F8E-41B0-8062-2E258BF77F80}" type="presOf" srcId="{83767FEE-C7BE-4A00-93CE-71D225081FC8}" destId="{DAC622CD-1808-4F25-AC28-299685D9AF73}" srcOrd="0" destOrd="0" presId="urn:microsoft.com/office/officeart/2005/8/layout/hierarchy6"/>
    <dgm:cxn modelId="{98BDA5F5-4F9A-443D-9251-972F21BAFA86}" srcId="{B139A40D-02CA-46EA-A0F6-04791BC38815}" destId="{BE29E735-69BD-48AD-AAF4-63ECE610CAA9}" srcOrd="0" destOrd="0" parTransId="{5F9CA11A-1CAC-4875-8359-5A716193F6C4}" sibTransId="{B5135C36-1E7E-438E-B848-4821BF8A6979}"/>
    <dgm:cxn modelId="{F5350162-D62E-4284-9795-ADFA0D85E639}" type="presOf" srcId="{AA3CD3B6-3E78-4391-83D6-2C7371EF735B}" destId="{9C02BAC9-13DA-4970-BF21-FCB03749F93C}" srcOrd="0" destOrd="0" presId="urn:microsoft.com/office/officeart/2005/8/layout/hierarchy6"/>
    <dgm:cxn modelId="{F31C0891-5752-433B-88B3-3D3A94948BCB}" type="presOf" srcId="{EDDD6214-B1E7-4BCD-A3A6-7B10FE9DA5BE}" destId="{585ED34F-14C8-46FB-A991-E9C07F47747B}" srcOrd="0" destOrd="0" presId="urn:microsoft.com/office/officeart/2005/8/layout/hierarchy6"/>
    <dgm:cxn modelId="{49DDB2B6-4983-440B-AEAE-12D6AC7E2CAB}" type="presOf" srcId="{A2A8948A-93F1-4942-9C5B-304D89A27317}" destId="{B3FC2B0B-EBDF-4B02-A6E5-81315C8FC9BF}" srcOrd="0" destOrd="0" presId="urn:microsoft.com/office/officeart/2005/8/layout/hierarchy6"/>
    <dgm:cxn modelId="{5DCE8F29-7611-40C4-A52B-85CC9AE7ED18}" type="presParOf" srcId="{3334C09E-5B6E-401C-9ECC-67A4849E6121}" destId="{952DF296-F12B-4373-A4DA-CF774734C02D}" srcOrd="0" destOrd="0" presId="urn:microsoft.com/office/officeart/2005/8/layout/hierarchy6"/>
    <dgm:cxn modelId="{56829C48-7040-411C-95F5-0FF5369DDD50}" type="presParOf" srcId="{952DF296-F12B-4373-A4DA-CF774734C02D}" destId="{75FDEC6E-8EB2-42CA-9AAE-CC446BA8C459}" srcOrd="0" destOrd="0" presId="urn:microsoft.com/office/officeart/2005/8/layout/hierarchy6"/>
    <dgm:cxn modelId="{D30C1CEB-AF7F-4D1E-AAC9-8C3E905F4EA9}" type="presParOf" srcId="{75FDEC6E-8EB2-42CA-9AAE-CC446BA8C459}" destId="{A33F0AC4-8195-4644-AC19-B85D6CEB8BAA}" srcOrd="0" destOrd="0" presId="urn:microsoft.com/office/officeart/2005/8/layout/hierarchy6"/>
    <dgm:cxn modelId="{DB0F576E-9946-4E8D-BE46-D089E3507FD3}" type="presParOf" srcId="{A33F0AC4-8195-4644-AC19-B85D6CEB8BAA}" destId="{DF475C4C-E944-480B-B821-86CD7B0AF886}" srcOrd="0" destOrd="0" presId="urn:microsoft.com/office/officeart/2005/8/layout/hierarchy6"/>
    <dgm:cxn modelId="{D7F580C5-7B5C-43D3-86A5-6284C1A1FA6B}" type="presParOf" srcId="{A33F0AC4-8195-4644-AC19-B85D6CEB8BAA}" destId="{6E931F8B-C139-4EA0-A74E-70DDFC40D0FB}" srcOrd="1" destOrd="0" presId="urn:microsoft.com/office/officeart/2005/8/layout/hierarchy6"/>
    <dgm:cxn modelId="{B1E559B2-5CFE-4910-A490-D0DA7E50410B}" type="presParOf" srcId="{6E931F8B-C139-4EA0-A74E-70DDFC40D0FB}" destId="{00202A0B-623C-41FD-B402-633386A89411}" srcOrd="0" destOrd="0" presId="urn:microsoft.com/office/officeart/2005/8/layout/hierarchy6"/>
    <dgm:cxn modelId="{FDCDB899-17CC-4239-A282-230CB51AF7C2}" type="presParOf" srcId="{6E931F8B-C139-4EA0-A74E-70DDFC40D0FB}" destId="{143C8219-A2D1-4626-80D8-46B588A853C4}" srcOrd="1" destOrd="0" presId="urn:microsoft.com/office/officeart/2005/8/layout/hierarchy6"/>
    <dgm:cxn modelId="{24AE4EFA-FC71-4BF2-BE5C-10EF2DB6FE96}" type="presParOf" srcId="{143C8219-A2D1-4626-80D8-46B588A853C4}" destId="{39C886C6-A8DB-4E72-9E5D-B6F492820B92}" srcOrd="0" destOrd="0" presId="urn:microsoft.com/office/officeart/2005/8/layout/hierarchy6"/>
    <dgm:cxn modelId="{030DB396-8778-4825-B7AF-ED2839D2BFEF}" type="presParOf" srcId="{143C8219-A2D1-4626-80D8-46B588A853C4}" destId="{16C0896F-8520-41F6-9B90-1492F81F2336}" srcOrd="1" destOrd="0" presId="urn:microsoft.com/office/officeart/2005/8/layout/hierarchy6"/>
    <dgm:cxn modelId="{3E9EDEA1-4A12-43FD-B231-3313430B0766}" type="presParOf" srcId="{16C0896F-8520-41F6-9B90-1492F81F2336}" destId="{9C02BAC9-13DA-4970-BF21-FCB03749F93C}" srcOrd="0" destOrd="0" presId="urn:microsoft.com/office/officeart/2005/8/layout/hierarchy6"/>
    <dgm:cxn modelId="{585DD46D-E226-445B-A935-75DF9022275F}" type="presParOf" srcId="{16C0896F-8520-41F6-9B90-1492F81F2336}" destId="{FE1B8B1B-055D-442E-8D67-70341A098F49}" srcOrd="1" destOrd="0" presId="urn:microsoft.com/office/officeart/2005/8/layout/hierarchy6"/>
    <dgm:cxn modelId="{4ECC2A02-F869-43E1-9A85-2DFCDCAC5CD0}" type="presParOf" srcId="{FE1B8B1B-055D-442E-8D67-70341A098F49}" destId="{DAC622CD-1808-4F25-AC28-299685D9AF73}" srcOrd="0" destOrd="0" presId="urn:microsoft.com/office/officeart/2005/8/layout/hierarchy6"/>
    <dgm:cxn modelId="{B447A314-5432-4F37-A8D3-66021FE8616F}" type="presParOf" srcId="{FE1B8B1B-055D-442E-8D67-70341A098F49}" destId="{8C663406-5B95-4438-A7E1-FB4F9E3FE2E9}" srcOrd="1" destOrd="0" presId="urn:microsoft.com/office/officeart/2005/8/layout/hierarchy6"/>
    <dgm:cxn modelId="{BD19330C-B3FC-4263-8751-889CC6BECE0E}" type="presParOf" srcId="{6E931F8B-C139-4EA0-A74E-70DDFC40D0FB}" destId="{B3FC2B0B-EBDF-4B02-A6E5-81315C8FC9BF}" srcOrd="2" destOrd="0" presId="urn:microsoft.com/office/officeart/2005/8/layout/hierarchy6"/>
    <dgm:cxn modelId="{BA3A27BF-7020-4C9D-BEF9-AC6A1BD0C156}" type="presParOf" srcId="{6E931F8B-C139-4EA0-A74E-70DDFC40D0FB}" destId="{D6ABC4F4-8898-44FA-8B87-98C9B4F4D1D5}" srcOrd="3" destOrd="0" presId="urn:microsoft.com/office/officeart/2005/8/layout/hierarchy6"/>
    <dgm:cxn modelId="{17A7848D-CB2C-4526-961A-10F0BDD59ECD}" type="presParOf" srcId="{D6ABC4F4-8898-44FA-8B87-98C9B4F4D1D5}" destId="{585ED34F-14C8-46FB-A991-E9C07F47747B}" srcOrd="0" destOrd="0" presId="urn:microsoft.com/office/officeart/2005/8/layout/hierarchy6"/>
    <dgm:cxn modelId="{D8D90B20-EDB8-4AEC-BB2C-C2C286F70173}" type="presParOf" srcId="{D6ABC4F4-8898-44FA-8B87-98C9B4F4D1D5}" destId="{69CDE984-E5F3-4CB5-87C4-432D11057EC5}" srcOrd="1" destOrd="0" presId="urn:microsoft.com/office/officeart/2005/8/layout/hierarchy6"/>
    <dgm:cxn modelId="{B19F7039-8226-4C39-9E6E-99AB175DA3EC}" type="presParOf" srcId="{69CDE984-E5F3-4CB5-87C4-432D11057EC5}" destId="{0DF759E1-3B5D-4B06-90E5-639ACE7FA842}" srcOrd="0" destOrd="0" presId="urn:microsoft.com/office/officeart/2005/8/layout/hierarchy6"/>
    <dgm:cxn modelId="{55F7FA15-3CC3-41BB-89CF-97F997C0A500}" type="presParOf" srcId="{69CDE984-E5F3-4CB5-87C4-432D11057EC5}" destId="{6E0763AC-D1E9-4A22-BDD9-77626C1BFA71}" srcOrd="1" destOrd="0" presId="urn:microsoft.com/office/officeart/2005/8/layout/hierarchy6"/>
    <dgm:cxn modelId="{25A457D7-BE65-4F8C-B6C5-7F0F4C5EC0DE}" type="presParOf" srcId="{6E0763AC-D1E9-4A22-BDD9-77626C1BFA71}" destId="{7FA632E6-212F-4CBA-8BD3-C23CC29BCDEC}" srcOrd="0" destOrd="0" presId="urn:microsoft.com/office/officeart/2005/8/layout/hierarchy6"/>
    <dgm:cxn modelId="{B93761E7-15C6-43DA-8B05-25C4DBB05724}" type="presParOf" srcId="{6E0763AC-D1E9-4A22-BDD9-77626C1BFA71}" destId="{74B54FA8-C1BF-422E-9D01-99A7B9361C6C}" srcOrd="1" destOrd="0" presId="urn:microsoft.com/office/officeart/2005/8/layout/hierarchy6"/>
    <dgm:cxn modelId="{485D2E87-40B7-4919-A99C-3E8E0EB1C8C9}" type="presParOf" srcId="{3334C09E-5B6E-401C-9ECC-67A4849E6121}" destId="{B30BD0BF-BE6B-4383-9B43-AD7BA1A2561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2C439-3550-46EA-9BBC-AEF9417C13C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1FF58-8A1E-4D7B-BBED-B6FF0F24575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Юридическими лицами</a:t>
          </a:r>
          <a:endParaRPr lang="ru-RU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92D99-3A7F-48BB-BB67-4058DE677133}" type="parTrans" cxnId="{B0256B90-8B95-43D8-8C46-9FADFCC97CFA}">
      <dgm:prSet/>
      <dgm:spPr/>
      <dgm:t>
        <a:bodyPr/>
        <a:lstStyle/>
        <a:p>
          <a:endParaRPr lang="ru-RU"/>
        </a:p>
      </dgm:t>
    </dgm:pt>
    <dgm:pt modelId="{A674AE06-99F8-40D2-AA76-BD048149E876}" type="sibTrans" cxnId="{B0256B90-8B95-43D8-8C46-9FADFCC97CFA}">
      <dgm:prSet/>
      <dgm:spPr/>
      <dgm:t>
        <a:bodyPr/>
        <a:lstStyle/>
        <a:p>
          <a:endParaRPr lang="ru-RU"/>
        </a:p>
      </dgm:t>
    </dgm:pt>
    <dgm:pt modelId="{089AC05E-F807-4C7D-8732-9B5E69B1FFAB}" type="asst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соответствии с порядком утв. ПП РФ № 1148 от 31.12.09 г. 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DCB700-111B-4C78-BA1C-B5F523FB0E7B}" type="parTrans" cxnId="{39C76A27-9CA9-4114-9B3E-E065C3F50924}">
      <dgm:prSet/>
      <dgm:spPr/>
      <dgm:t>
        <a:bodyPr/>
        <a:lstStyle/>
        <a:p>
          <a:endParaRPr lang="ru-RU"/>
        </a:p>
      </dgm:t>
    </dgm:pt>
    <dgm:pt modelId="{30CEF40E-519B-4B83-9A2C-16BBB647A832}" type="sibTrans" cxnId="{39C76A27-9CA9-4114-9B3E-E065C3F50924}">
      <dgm:prSet/>
      <dgm:spPr/>
      <dgm:t>
        <a:bodyPr/>
        <a:lstStyle/>
        <a:p>
          <a:endParaRPr lang="ru-RU"/>
        </a:p>
      </dgm:t>
    </dgm:pt>
    <dgm:pt modelId="{79155311-C165-4C1E-A7AC-B768A79F88C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При наличии лицензии на оборот НС, ПВ и их ПК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FCBDF-F964-4657-BBAC-071D98215A8F}" type="parTrans" cxnId="{9074FD18-6522-432D-AAA0-DF4C116DB531}">
      <dgm:prSet/>
      <dgm:spPr/>
      <dgm:t>
        <a:bodyPr/>
        <a:lstStyle/>
        <a:p>
          <a:endParaRPr lang="ru-RU"/>
        </a:p>
      </dgm:t>
    </dgm:pt>
    <dgm:pt modelId="{6C8BE3E7-86A5-487D-84A5-CAC02EA137DB}" type="sibTrans" cxnId="{9074FD18-6522-432D-AAA0-DF4C116DB531}">
      <dgm:prSet/>
      <dgm:spPr/>
      <dgm:t>
        <a:bodyPr/>
        <a:lstStyle/>
        <a:p>
          <a:endParaRPr lang="ru-RU"/>
        </a:p>
      </dgm:t>
    </dgm:pt>
    <dgm:pt modelId="{F4F7E2E8-8FBA-4691-83E6-457A9370CED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специально оборудованных помещениях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6912F-34C4-45E7-8BB7-7802DF34C394}" type="parTrans" cxnId="{9B24A2E1-7422-411E-B60E-3B823D03493F}">
      <dgm:prSet/>
      <dgm:spPr/>
      <dgm:t>
        <a:bodyPr/>
        <a:lstStyle/>
        <a:p>
          <a:endParaRPr lang="ru-RU"/>
        </a:p>
      </dgm:t>
    </dgm:pt>
    <dgm:pt modelId="{7AFBF0A8-6395-44AC-8E56-DE549D1450B1}" type="sibTrans" cxnId="{9B24A2E1-7422-411E-B60E-3B823D03493F}">
      <dgm:prSet/>
      <dgm:spPr/>
      <dgm:t>
        <a:bodyPr/>
        <a:lstStyle/>
        <a:p>
          <a:endParaRPr lang="ru-RU"/>
        </a:p>
      </dgm:t>
    </dgm:pt>
    <dgm:pt modelId="{5539367D-996E-4B3B-8460-31846B40FC15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 количествах, предусмотренных ФЗ </a:t>
          </a:r>
        </a:p>
        <a:p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№ 3-ФЗ от 08.01.98 г.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490C6-8B10-410A-A94F-CCE58B70449C}" type="parTrans" cxnId="{A3F0A63F-50D3-4EC3-86FA-E035F668F8DE}">
      <dgm:prSet/>
      <dgm:spPr/>
      <dgm:t>
        <a:bodyPr/>
        <a:lstStyle/>
        <a:p>
          <a:endParaRPr lang="ru-RU"/>
        </a:p>
      </dgm:t>
    </dgm:pt>
    <dgm:pt modelId="{3FB3FB9F-CDC4-400E-B493-6461BBFD455C}" type="sibTrans" cxnId="{A3F0A63F-50D3-4EC3-86FA-E035F668F8DE}">
      <dgm:prSet/>
      <dgm:spPr/>
      <dgm:t>
        <a:bodyPr/>
        <a:lstStyle/>
        <a:p>
          <a:endParaRPr lang="ru-RU"/>
        </a:p>
      </dgm:t>
    </dgm:pt>
    <dgm:pt modelId="{B22087C7-00FF-4AC7-A2FF-0091975390C1}" type="pres">
      <dgm:prSet presAssocID="{B4C2C439-3550-46EA-9BBC-AEF9417C13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E411A-BE2D-470A-BFBF-B28FE8AE90A1}" type="pres">
      <dgm:prSet presAssocID="{E081FF58-8A1E-4D7B-BBED-B6FF0F245759}" presName="root1" presStyleCnt="0"/>
      <dgm:spPr/>
    </dgm:pt>
    <dgm:pt modelId="{1E9EE005-3198-47D0-853C-CB9DB29884D2}" type="pres">
      <dgm:prSet presAssocID="{E081FF58-8A1E-4D7B-BBED-B6FF0F245759}" presName="LevelOneTextNode" presStyleLbl="node0" presStyleIdx="0" presStyleCnt="1" custScaleX="273285" custScaleY="95800" custLinFactNeighborX="-4433" custLinFactNeighborY="-2527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9CB12F0-73C3-43B3-B0B4-2A31BF18F93E}" type="pres">
      <dgm:prSet presAssocID="{E081FF58-8A1E-4D7B-BBED-B6FF0F245759}" presName="level2hierChild" presStyleCnt="0"/>
      <dgm:spPr/>
    </dgm:pt>
    <dgm:pt modelId="{59AD5235-906C-483D-AF58-BE6B7EF8C18B}" type="pres">
      <dgm:prSet presAssocID="{DFDCB700-111B-4C78-BA1C-B5F523FB0E7B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3205539C-A0FD-492F-A964-4E149882F5DB}" type="pres">
      <dgm:prSet presAssocID="{DFDCB700-111B-4C78-BA1C-B5F523FB0E7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DEB17F6-A269-4309-BFD0-A10AEDFC43DA}" type="pres">
      <dgm:prSet presAssocID="{089AC05E-F807-4C7D-8732-9B5E69B1FFAB}" presName="root2" presStyleCnt="0"/>
      <dgm:spPr/>
    </dgm:pt>
    <dgm:pt modelId="{E9B4C9B5-B790-42EC-B67F-926B3B820E26}" type="pres">
      <dgm:prSet presAssocID="{089AC05E-F807-4C7D-8732-9B5E69B1FFAB}" presName="LevelTwoTextNode" presStyleLbl="asst1" presStyleIdx="0" presStyleCnt="1" custScaleX="175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66C4DE-19B5-4F63-A2F9-516D27C10EB8}" type="pres">
      <dgm:prSet presAssocID="{089AC05E-F807-4C7D-8732-9B5E69B1FFAB}" presName="level3hierChild" presStyleCnt="0"/>
      <dgm:spPr/>
    </dgm:pt>
    <dgm:pt modelId="{68625259-4F08-477E-B801-AA983C693DA1}" type="pres">
      <dgm:prSet presAssocID="{124FCBDF-F964-4657-BBAC-071D98215A8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B196AED-9F6C-4111-8891-43B2397EE74D}" type="pres">
      <dgm:prSet presAssocID="{124FCBDF-F964-4657-BBAC-071D98215A8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F0A56AD-DF88-4E37-BBB4-5B7116F636B2}" type="pres">
      <dgm:prSet presAssocID="{79155311-C165-4C1E-A7AC-B768A79F88C8}" presName="root2" presStyleCnt="0"/>
      <dgm:spPr/>
    </dgm:pt>
    <dgm:pt modelId="{1EB933A5-E5D4-4D20-976B-8F4FB6150825}" type="pres">
      <dgm:prSet presAssocID="{79155311-C165-4C1E-A7AC-B768A79F88C8}" presName="LevelTwoTextNode" presStyleLbl="node2" presStyleIdx="0" presStyleCnt="3" custScaleX="171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D5F567-1FE8-48A7-AC48-A86F736AE903}" type="pres">
      <dgm:prSet presAssocID="{79155311-C165-4C1E-A7AC-B768A79F88C8}" presName="level3hierChild" presStyleCnt="0"/>
      <dgm:spPr/>
    </dgm:pt>
    <dgm:pt modelId="{21627177-6FE6-4528-ADB1-592CEA4E8168}" type="pres">
      <dgm:prSet presAssocID="{33A6912F-34C4-45E7-8BB7-7802DF34C394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A40EA4C-C594-4930-A98B-48B2983E6A7D}" type="pres">
      <dgm:prSet presAssocID="{33A6912F-34C4-45E7-8BB7-7802DF34C39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B3DC5E8-A72B-4653-8A1D-29C559D3F233}" type="pres">
      <dgm:prSet presAssocID="{F4F7E2E8-8FBA-4691-83E6-457A9370CED9}" presName="root2" presStyleCnt="0"/>
      <dgm:spPr/>
    </dgm:pt>
    <dgm:pt modelId="{94EAAC26-B8B4-4022-AA1F-8FFAFFB105AE}" type="pres">
      <dgm:prSet presAssocID="{F4F7E2E8-8FBA-4691-83E6-457A9370CED9}" presName="LevelTwoTextNode" presStyleLbl="node2" presStyleIdx="1" presStyleCnt="3" custScaleX="174633" custLinFactNeighborX="901" custLinFactNeighborY="2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24797C-6D45-4748-ADBC-EDA284941ED1}" type="pres">
      <dgm:prSet presAssocID="{F4F7E2E8-8FBA-4691-83E6-457A9370CED9}" presName="level3hierChild" presStyleCnt="0"/>
      <dgm:spPr/>
    </dgm:pt>
    <dgm:pt modelId="{00D9E852-AA7F-45A8-AC68-33A84440DEC7}" type="pres">
      <dgm:prSet presAssocID="{C09490C6-8B10-410A-A94F-CCE58B70449C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E9C99E65-91F3-46E7-B663-46FEBDAD0444}" type="pres">
      <dgm:prSet presAssocID="{C09490C6-8B10-410A-A94F-CCE58B70449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F89B2BA-5632-4BAF-ABE0-F238D3D37E79}" type="pres">
      <dgm:prSet presAssocID="{5539367D-996E-4B3B-8460-31846B40FC15}" presName="root2" presStyleCnt="0"/>
      <dgm:spPr/>
    </dgm:pt>
    <dgm:pt modelId="{194A7C4B-C1ED-4648-9009-5D972B858BC7}" type="pres">
      <dgm:prSet presAssocID="{5539367D-996E-4B3B-8460-31846B40FC15}" presName="LevelTwoTextNode" presStyleLbl="node2" presStyleIdx="2" presStyleCnt="3" custScaleX="1782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E56D6-B431-484D-90F8-8C189C103A14}" type="pres">
      <dgm:prSet presAssocID="{5539367D-996E-4B3B-8460-31846B40FC15}" presName="level3hierChild" presStyleCnt="0"/>
      <dgm:spPr/>
    </dgm:pt>
  </dgm:ptLst>
  <dgm:cxnLst>
    <dgm:cxn modelId="{82C70D71-2CD7-4EF6-9524-9F77A480C317}" type="presOf" srcId="{124FCBDF-F964-4657-BBAC-071D98215A8F}" destId="{68625259-4F08-477E-B801-AA983C693DA1}" srcOrd="0" destOrd="0" presId="urn:microsoft.com/office/officeart/2008/layout/HorizontalMultiLevelHierarchy"/>
    <dgm:cxn modelId="{B0A7A252-C8C0-46B0-9388-E3063254CFEF}" type="presOf" srcId="{B4C2C439-3550-46EA-9BBC-AEF9417C13C8}" destId="{B22087C7-00FF-4AC7-A2FF-0091975390C1}" srcOrd="0" destOrd="0" presId="urn:microsoft.com/office/officeart/2008/layout/HorizontalMultiLevelHierarchy"/>
    <dgm:cxn modelId="{9074FD18-6522-432D-AAA0-DF4C116DB531}" srcId="{E081FF58-8A1E-4D7B-BBED-B6FF0F245759}" destId="{79155311-C165-4C1E-A7AC-B768A79F88C8}" srcOrd="1" destOrd="0" parTransId="{124FCBDF-F964-4657-BBAC-071D98215A8F}" sibTransId="{6C8BE3E7-86A5-487D-84A5-CAC02EA137DB}"/>
    <dgm:cxn modelId="{B0256B90-8B95-43D8-8C46-9FADFCC97CFA}" srcId="{B4C2C439-3550-46EA-9BBC-AEF9417C13C8}" destId="{E081FF58-8A1E-4D7B-BBED-B6FF0F245759}" srcOrd="0" destOrd="0" parTransId="{40A92D99-3A7F-48BB-BB67-4058DE677133}" sibTransId="{A674AE06-99F8-40D2-AA76-BD048149E876}"/>
    <dgm:cxn modelId="{26B699CA-B37A-4BD8-8C56-A5FC4577D85C}" type="presOf" srcId="{DFDCB700-111B-4C78-BA1C-B5F523FB0E7B}" destId="{59AD5235-906C-483D-AF58-BE6B7EF8C18B}" srcOrd="0" destOrd="0" presId="urn:microsoft.com/office/officeart/2008/layout/HorizontalMultiLevelHierarchy"/>
    <dgm:cxn modelId="{9B24A2E1-7422-411E-B60E-3B823D03493F}" srcId="{E081FF58-8A1E-4D7B-BBED-B6FF0F245759}" destId="{F4F7E2E8-8FBA-4691-83E6-457A9370CED9}" srcOrd="2" destOrd="0" parTransId="{33A6912F-34C4-45E7-8BB7-7802DF34C394}" sibTransId="{7AFBF0A8-6395-44AC-8E56-DE549D1450B1}"/>
    <dgm:cxn modelId="{111C9362-F021-4CBF-A863-D26B58976EBD}" type="presOf" srcId="{C09490C6-8B10-410A-A94F-CCE58B70449C}" destId="{00D9E852-AA7F-45A8-AC68-33A84440DEC7}" srcOrd="0" destOrd="0" presId="urn:microsoft.com/office/officeart/2008/layout/HorizontalMultiLevelHierarchy"/>
    <dgm:cxn modelId="{D4B69943-6A7B-4B55-B83E-7DF7BD6F9D68}" type="presOf" srcId="{089AC05E-F807-4C7D-8732-9B5E69B1FFAB}" destId="{E9B4C9B5-B790-42EC-B67F-926B3B820E26}" srcOrd="0" destOrd="0" presId="urn:microsoft.com/office/officeart/2008/layout/HorizontalMultiLevelHierarchy"/>
    <dgm:cxn modelId="{C96D2132-4014-466F-A233-8D209E85F9EF}" type="presOf" srcId="{124FCBDF-F964-4657-BBAC-071D98215A8F}" destId="{AB196AED-9F6C-4111-8891-43B2397EE74D}" srcOrd="1" destOrd="0" presId="urn:microsoft.com/office/officeart/2008/layout/HorizontalMultiLevelHierarchy"/>
    <dgm:cxn modelId="{7CC6ACC4-ECC3-4921-98A7-C7D94A841ECC}" type="presOf" srcId="{33A6912F-34C4-45E7-8BB7-7802DF34C394}" destId="{21627177-6FE6-4528-ADB1-592CEA4E8168}" srcOrd="0" destOrd="0" presId="urn:microsoft.com/office/officeart/2008/layout/HorizontalMultiLevelHierarchy"/>
    <dgm:cxn modelId="{03E791FF-BAA7-49E5-ABF1-E89604E5B44E}" type="presOf" srcId="{79155311-C165-4C1E-A7AC-B768A79F88C8}" destId="{1EB933A5-E5D4-4D20-976B-8F4FB6150825}" srcOrd="0" destOrd="0" presId="urn:microsoft.com/office/officeart/2008/layout/HorizontalMultiLevelHierarchy"/>
    <dgm:cxn modelId="{F85631C2-B97E-419F-B8C9-DED0FAEA9186}" type="presOf" srcId="{F4F7E2E8-8FBA-4691-83E6-457A9370CED9}" destId="{94EAAC26-B8B4-4022-AA1F-8FFAFFB105AE}" srcOrd="0" destOrd="0" presId="urn:microsoft.com/office/officeart/2008/layout/HorizontalMultiLevelHierarchy"/>
    <dgm:cxn modelId="{6E3D864A-12A4-4D21-B2F7-AC4965B3BB27}" type="presOf" srcId="{E081FF58-8A1E-4D7B-BBED-B6FF0F245759}" destId="{1E9EE005-3198-47D0-853C-CB9DB29884D2}" srcOrd="0" destOrd="0" presId="urn:microsoft.com/office/officeart/2008/layout/HorizontalMultiLevelHierarchy"/>
    <dgm:cxn modelId="{1FEF31B7-6BC4-4ECE-B549-8F6E3D50D3FD}" type="presOf" srcId="{C09490C6-8B10-410A-A94F-CCE58B70449C}" destId="{E9C99E65-91F3-46E7-B663-46FEBDAD0444}" srcOrd="1" destOrd="0" presId="urn:microsoft.com/office/officeart/2008/layout/HorizontalMultiLevelHierarchy"/>
    <dgm:cxn modelId="{A3F0A63F-50D3-4EC3-86FA-E035F668F8DE}" srcId="{E081FF58-8A1E-4D7B-BBED-B6FF0F245759}" destId="{5539367D-996E-4B3B-8460-31846B40FC15}" srcOrd="3" destOrd="0" parTransId="{C09490C6-8B10-410A-A94F-CCE58B70449C}" sibTransId="{3FB3FB9F-CDC4-400E-B493-6461BBFD455C}"/>
    <dgm:cxn modelId="{39C76A27-9CA9-4114-9B3E-E065C3F50924}" srcId="{E081FF58-8A1E-4D7B-BBED-B6FF0F245759}" destId="{089AC05E-F807-4C7D-8732-9B5E69B1FFAB}" srcOrd="0" destOrd="0" parTransId="{DFDCB700-111B-4C78-BA1C-B5F523FB0E7B}" sibTransId="{30CEF40E-519B-4B83-9A2C-16BBB647A832}"/>
    <dgm:cxn modelId="{F2C73416-D3A7-4607-ACDB-A3ED1D1A587E}" type="presOf" srcId="{DFDCB700-111B-4C78-BA1C-B5F523FB0E7B}" destId="{3205539C-A0FD-492F-A964-4E149882F5DB}" srcOrd="1" destOrd="0" presId="urn:microsoft.com/office/officeart/2008/layout/HorizontalMultiLevelHierarchy"/>
    <dgm:cxn modelId="{9CD79F4E-4F59-4DE7-BDF7-7FE593001746}" type="presOf" srcId="{33A6912F-34C4-45E7-8BB7-7802DF34C394}" destId="{CA40EA4C-C594-4930-A98B-48B2983E6A7D}" srcOrd="1" destOrd="0" presId="urn:microsoft.com/office/officeart/2008/layout/HorizontalMultiLevelHierarchy"/>
    <dgm:cxn modelId="{9DFE05CF-669A-4595-9858-972D3DA6EED2}" type="presOf" srcId="{5539367D-996E-4B3B-8460-31846B40FC15}" destId="{194A7C4B-C1ED-4648-9009-5D972B858BC7}" srcOrd="0" destOrd="0" presId="urn:microsoft.com/office/officeart/2008/layout/HorizontalMultiLevelHierarchy"/>
    <dgm:cxn modelId="{27D3F2DD-B8B7-40D1-AD72-3A2CC5DEF30D}" type="presParOf" srcId="{B22087C7-00FF-4AC7-A2FF-0091975390C1}" destId="{E9BE411A-BE2D-470A-BFBF-B28FE8AE90A1}" srcOrd="0" destOrd="0" presId="urn:microsoft.com/office/officeart/2008/layout/HorizontalMultiLevelHierarchy"/>
    <dgm:cxn modelId="{AC8088BD-4840-480B-9CC5-0EED46B159E8}" type="presParOf" srcId="{E9BE411A-BE2D-470A-BFBF-B28FE8AE90A1}" destId="{1E9EE005-3198-47D0-853C-CB9DB29884D2}" srcOrd="0" destOrd="0" presId="urn:microsoft.com/office/officeart/2008/layout/HorizontalMultiLevelHierarchy"/>
    <dgm:cxn modelId="{FBA0915E-021E-4121-8333-D44F364F886F}" type="presParOf" srcId="{E9BE411A-BE2D-470A-BFBF-B28FE8AE90A1}" destId="{C9CB12F0-73C3-43B3-B0B4-2A31BF18F93E}" srcOrd="1" destOrd="0" presId="urn:microsoft.com/office/officeart/2008/layout/HorizontalMultiLevelHierarchy"/>
    <dgm:cxn modelId="{554AA773-4636-4271-A711-AC27B2026677}" type="presParOf" srcId="{C9CB12F0-73C3-43B3-B0B4-2A31BF18F93E}" destId="{59AD5235-906C-483D-AF58-BE6B7EF8C18B}" srcOrd="0" destOrd="0" presId="urn:microsoft.com/office/officeart/2008/layout/HorizontalMultiLevelHierarchy"/>
    <dgm:cxn modelId="{91942B47-FA49-4284-B7E9-59E2F7A579FE}" type="presParOf" srcId="{59AD5235-906C-483D-AF58-BE6B7EF8C18B}" destId="{3205539C-A0FD-492F-A964-4E149882F5DB}" srcOrd="0" destOrd="0" presId="urn:microsoft.com/office/officeart/2008/layout/HorizontalMultiLevelHierarchy"/>
    <dgm:cxn modelId="{C90B82CB-DFB5-49B3-954C-51E875BAFCAB}" type="presParOf" srcId="{C9CB12F0-73C3-43B3-B0B4-2A31BF18F93E}" destId="{1DEB17F6-A269-4309-BFD0-A10AEDFC43DA}" srcOrd="1" destOrd="0" presId="urn:microsoft.com/office/officeart/2008/layout/HorizontalMultiLevelHierarchy"/>
    <dgm:cxn modelId="{44849E01-59FB-4814-B300-B1DD0532C63F}" type="presParOf" srcId="{1DEB17F6-A269-4309-BFD0-A10AEDFC43DA}" destId="{E9B4C9B5-B790-42EC-B67F-926B3B820E26}" srcOrd="0" destOrd="0" presId="urn:microsoft.com/office/officeart/2008/layout/HorizontalMultiLevelHierarchy"/>
    <dgm:cxn modelId="{242DCB1F-7688-42E8-B7CC-8841108F0A2E}" type="presParOf" srcId="{1DEB17F6-A269-4309-BFD0-A10AEDFC43DA}" destId="{EC66C4DE-19B5-4F63-A2F9-516D27C10EB8}" srcOrd="1" destOrd="0" presId="urn:microsoft.com/office/officeart/2008/layout/HorizontalMultiLevelHierarchy"/>
    <dgm:cxn modelId="{15B1C724-F7F7-4EE0-8463-843B21901D20}" type="presParOf" srcId="{C9CB12F0-73C3-43B3-B0B4-2A31BF18F93E}" destId="{68625259-4F08-477E-B801-AA983C693DA1}" srcOrd="2" destOrd="0" presId="urn:microsoft.com/office/officeart/2008/layout/HorizontalMultiLevelHierarchy"/>
    <dgm:cxn modelId="{96773533-05E4-482D-A4CB-B55351BDAEE6}" type="presParOf" srcId="{68625259-4F08-477E-B801-AA983C693DA1}" destId="{AB196AED-9F6C-4111-8891-43B2397EE74D}" srcOrd="0" destOrd="0" presId="urn:microsoft.com/office/officeart/2008/layout/HorizontalMultiLevelHierarchy"/>
    <dgm:cxn modelId="{844B2299-15EF-4234-BA43-94BDBD0A1B2B}" type="presParOf" srcId="{C9CB12F0-73C3-43B3-B0B4-2A31BF18F93E}" destId="{FF0A56AD-DF88-4E37-BBB4-5B7116F636B2}" srcOrd="3" destOrd="0" presId="urn:microsoft.com/office/officeart/2008/layout/HorizontalMultiLevelHierarchy"/>
    <dgm:cxn modelId="{E2EAB52F-45DD-48DA-98AA-85BD0D7F9796}" type="presParOf" srcId="{FF0A56AD-DF88-4E37-BBB4-5B7116F636B2}" destId="{1EB933A5-E5D4-4D20-976B-8F4FB6150825}" srcOrd="0" destOrd="0" presId="urn:microsoft.com/office/officeart/2008/layout/HorizontalMultiLevelHierarchy"/>
    <dgm:cxn modelId="{43D4518C-9642-4536-A2C0-BB2B037367D6}" type="presParOf" srcId="{FF0A56AD-DF88-4E37-BBB4-5B7116F636B2}" destId="{79D5F567-1FE8-48A7-AC48-A86F736AE903}" srcOrd="1" destOrd="0" presId="urn:microsoft.com/office/officeart/2008/layout/HorizontalMultiLevelHierarchy"/>
    <dgm:cxn modelId="{0EAA4B40-BD62-47BC-B28D-F8D9340C2AB7}" type="presParOf" srcId="{C9CB12F0-73C3-43B3-B0B4-2A31BF18F93E}" destId="{21627177-6FE6-4528-ADB1-592CEA4E8168}" srcOrd="4" destOrd="0" presId="urn:microsoft.com/office/officeart/2008/layout/HorizontalMultiLevelHierarchy"/>
    <dgm:cxn modelId="{07171EC4-70A9-4821-B4FF-D6456353BC6C}" type="presParOf" srcId="{21627177-6FE6-4528-ADB1-592CEA4E8168}" destId="{CA40EA4C-C594-4930-A98B-48B2983E6A7D}" srcOrd="0" destOrd="0" presId="urn:microsoft.com/office/officeart/2008/layout/HorizontalMultiLevelHierarchy"/>
    <dgm:cxn modelId="{33688E7B-6A4E-4894-BE24-9329A29B022A}" type="presParOf" srcId="{C9CB12F0-73C3-43B3-B0B4-2A31BF18F93E}" destId="{DB3DC5E8-A72B-4653-8A1D-29C559D3F233}" srcOrd="5" destOrd="0" presId="urn:microsoft.com/office/officeart/2008/layout/HorizontalMultiLevelHierarchy"/>
    <dgm:cxn modelId="{EC207799-7660-410C-998B-6C4D1493DB89}" type="presParOf" srcId="{DB3DC5E8-A72B-4653-8A1D-29C559D3F233}" destId="{94EAAC26-B8B4-4022-AA1F-8FFAFFB105AE}" srcOrd="0" destOrd="0" presId="urn:microsoft.com/office/officeart/2008/layout/HorizontalMultiLevelHierarchy"/>
    <dgm:cxn modelId="{DBAA23C5-CCE7-4235-8DA5-6DF32164F7D6}" type="presParOf" srcId="{DB3DC5E8-A72B-4653-8A1D-29C559D3F233}" destId="{3424797C-6D45-4748-ADBC-EDA284941ED1}" srcOrd="1" destOrd="0" presId="urn:microsoft.com/office/officeart/2008/layout/HorizontalMultiLevelHierarchy"/>
    <dgm:cxn modelId="{1A4F25C1-03FF-4638-9945-859601A59763}" type="presParOf" srcId="{C9CB12F0-73C3-43B3-B0B4-2A31BF18F93E}" destId="{00D9E852-AA7F-45A8-AC68-33A84440DEC7}" srcOrd="6" destOrd="0" presId="urn:microsoft.com/office/officeart/2008/layout/HorizontalMultiLevelHierarchy"/>
    <dgm:cxn modelId="{A4E670BE-00E6-44B5-84EB-09EEB70D3C21}" type="presParOf" srcId="{00D9E852-AA7F-45A8-AC68-33A84440DEC7}" destId="{E9C99E65-91F3-46E7-B663-46FEBDAD0444}" srcOrd="0" destOrd="0" presId="urn:microsoft.com/office/officeart/2008/layout/HorizontalMultiLevelHierarchy"/>
    <dgm:cxn modelId="{49623223-BB0D-4FE5-AF20-718248840AD7}" type="presParOf" srcId="{C9CB12F0-73C3-43B3-B0B4-2A31BF18F93E}" destId="{FF89B2BA-5632-4BAF-ABE0-F238D3D37E79}" srcOrd="7" destOrd="0" presId="urn:microsoft.com/office/officeart/2008/layout/HorizontalMultiLevelHierarchy"/>
    <dgm:cxn modelId="{4F9D86A7-348F-4966-AB39-3CFF4291E49C}" type="presParOf" srcId="{FF89B2BA-5632-4BAF-ABE0-F238D3D37E79}" destId="{194A7C4B-C1ED-4648-9009-5D972B858BC7}" srcOrd="0" destOrd="0" presId="urn:microsoft.com/office/officeart/2008/layout/HorizontalMultiLevelHierarchy"/>
    <dgm:cxn modelId="{6FA86244-53FF-49C8-AC37-3BF345513951}" type="presParOf" srcId="{FF89B2BA-5632-4BAF-ABE0-F238D3D37E79}" destId="{C99E56D6-B431-484D-90F8-8C189C103A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1748A-D9AA-4C79-9BB4-9B1EC5207C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C822D1-74A4-424B-AC72-95BC448B6411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FF00"/>
        </a:solidFill>
        <a:ln w="38100"/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3.1. Для обеспечения лечебно-диагностического процесса медицинские организации получают лекарственные препараты из аптечной организации по требованиям-накладным</a:t>
          </a:r>
        </a:p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(форма № М-11 Утв. Пр. Госкомстата № 71а от 30.10.97г. Письмо МЗСР от 12.07.2007 г. № 5435-РХ)</a:t>
          </a:r>
          <a:r>
            <a:rPr lang="ru-RU" sz="1800" dirty="0" smtClean="0"/>
            <a:t>.</a:t>
          </a:r>
          <a:endParaRPr lang="ru-RU" sz="1800" dirty="0"/>
        </a:p>
      </dgm:t>
    </dgm:pt>
    <dgm:pt modelId="{BE390C44-C989-4F8A-B145-8BC987201250}" type="parTrans" cxnId="{4EFB0884-49A0-4B14-9379-CD774FE6624C}">
      <dgm:prSet/>
      <dgm:spPr/>
      <dgm:t>
        <a:bodyPr/>
        <a:lstStyle/>
        <a:p>
          <a:endParaRPr lang="ru-RU"/>
        </a:p>
      </dgm:t>
    </dgm:pt>
    <dgm:pt modelId="{D86089D7-A4B7-476A-A18F-5E01635349CC}" type="sibTrans" cxnId="{4EFB0884-49A0-4B14-9379-CD774FE6624C}">
      <dgm:prSet/>
      <dgm:spPr/>
      <dgm:t>
        <a:bodyPr/>
        <a:lstStyle/>
        <a:p>
          <a:endParaRPr lang="ru-RU"/>
        </a:p>
      </dgm:t>
    </dgm:pt>
    <dgm:pt modelId="{82D94088-1EC1-4F39-8C26-CC4EC6AD13CE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 w="38100"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Наименования лекарственных препаратов пишутся на латинском языке.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DC42EF-CA29-4C2A-99CF-43EA301D60F6}" type="parTrans" cxnId="{FCECCDA8-A6A3-4F9A-9BE1-A2CA4A7163A9}">
      <dgm:prSet/>
      <dgm:spPr/>
      <dgm:t>
        <a:bodyPr/>
        <a:lstStyle/>
        <a:p>
          <a:endParaRPr lang="ru-RU"/>
        </a:p>
      </dgm:t>
    </dgm:pt>
    <dgm:pt modelId="{9896F8E8-127B-4AF7-8CDB-F0ACAA3D39AA}" type="sibTrans" cxnId="{FCECCDA8-A6A3-4F9A-9BE1-A2CA4A7163A9}">
      <dgm:prSet/>
      <dgm:spPr/>
      <dgm:t>
        <a:bodyPr/>
        <a:lstStyle/>
        <a:p>
          <a:endParaRPr lang="ru-RU"/>
        </a:p>
      </dgm:t>
    </dgm:pt>
    <dgm:pt modelId="{3EBEC9E5-8FF6-46FA-942F-8EE0BC8556F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92D050"/>
        </a:solidFill>
        <a:ln w="38100"/>
      </dgm:spPr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накладные на лекарственные средства, </a:t>
          </a:r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подлежащие предметно-количественному учету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, выписываются на отдельных бланках требований накладных для каждой группы препаратов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7B534-462B-4523-A354-86641A099E88}" type="parTrans" cxnId="{E4771A2A-1028-41C9-9B30-685B0D3D74AE}">
      <dgm:prSet/>
      <dgm:spPr/>
      <dgm:t>
        <a:bodyPr/>
        <a:lstStyle/>
        <a:p>
          <a:endParaRPr lang="ru-RU"/>
        </a:p>
      </dgm:t>
    </dgm:pt>
    <dgm:pt modelId="{0252FBD1-9C84-43C8-BB50-F09D8D074C06}" type="sibTrans" cxnId="{E4771A2A-1028-41C9-9B30-685B0D3D74AE}">
      <dgm:prSet/>
      <dgm:spPr/>
      <dgm:t>
        <a:bodyPr/>
        <a:lstStyle/>
        <a:p>
          <a:endParaRPr lang="ru-RU"/>
        </a:p>
      </dgm:t>
    </dgm:pt>
    <dgm:pt modelId="{5C893D47-0DF4-41CD-A310-C6DC4ED58976}" type="pres">
      <dgm:prSet presAssocID="{9871748A-D9AA-4C79-9BB4-9B1EC5207C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32DCC-C241-4146-AE74-0703A8383C1A}" type="pres">
      <dgm:prSet presAssocID="{19C822D1-74A4-424B-AC72-95BC448B6411}" presName="parentLin" presStyleCnt="0"/>
      <dgm:spPr/>
    </dgm:pt>
    <dgm:pt modelId="{D115A4DD-FD82-458C-81B1-7D2BAF0BC11B}" type="pres">
      <dgm:prSet presAssocID="{19C822D1-74A4-424B-AC72-95BC448B64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D4EA09-E05D-4ED5-BA1B-C3AB886C2E31}" type="pres">
      <dgm:prSet presAssocID="{19C822D1-74A4-424B-AC72-95BC448B6411}" presName="parentText" presStyleLbl="node1" presStyleIdx="0" presStyleCnt="3" custScaleX="134643" custScaleY="172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AEB94-9CF0-4AF9-B565-121DA20268FE}" type="pres">
      <dgm:prSet presAssocID="{19C822D1-74A4-424B-AC72-95BC448B6411}" presName="negativeSpace" presStyleCnt="0"/>
      <dgm:spPr/>
    </dgm:pt>
    <dgm:pt modelId="{74237B73-07AD-47EB-9CEB-E690AEBE0A85}" type="pres">
      <dgm:prSet presAssocID="{19C822D1-74A4-424B-AC72-95BC448B6411}" presName="childText" presStyleLbl="conFgAcc1" presStyleIdx="0" presStyleCnt="3">
        <dgm:presLayoutVars>
          <dgm:bulletEnabled val="1"/>
        </dgm:presLayoutVars>
      </dgm:prSet>
      <dgm:spPr/>
    </dgm:pt>
    <dgm:pt modelId="{8CE3C47D-5FBA-4E2D-9C87-B6AE6192275E}" type="pres">
      <dgm:prSet presAssocID="{D86089D7-A4B7-476A-A18F-5E01635349CC}" presName="spaceBetweenRectangles" presStyleCnt="0"/>
      <dgm:spPr/>
    </dgm:pt>
    <dgm:pt modelId="{7C3AD166-4420-47D6-86E7-BBCAF224A4D5}" type="pres">
      <dgm:prSet presAssocID="{82D94088-1EC1-4F39-8C26-CC4EC6AD13CE}" presName="parentLin" presStyleCnt="0"/>
      <dgm:spPr/>
    </dgm:pt>
    <dgm:pt modelId="{4F083B2F-A293-4A5F-925F-A3291659CB0E}" type="pres">
      <dgm:prSet presAssocID="{82D94088-1EC1-4F39-8C26-CC4EC6AD13C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192A90D-7B73-4036-B830-15C02417555D}" type="pres">
      <dgm:prSet presAssocID="{82D94088-1EC1-4F39-8C26-CC4EC6AD13CE}" presName="parentText" presStyleLbl="node1" presStyleIdx="1" presStyleCnt="3" custScaleX="123570" custScaleY="574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7CE18-2C8A-491C-856C-B654044726EC}" type="pres">
      <dgm:prSet presAssocID="{82D94088-1EC1-4F39-8C26-CC4EC6AD13CE}" presName="negativeSpace" presStyleCnt="0"/>
      <dgm:spPr/>
    </dgm:pt>
    <dgm:pt modelId="{152D327C-5887-4DC1-8B29-75FD26D0A5CE}" type="pres">
      <dgm:prSet presAssocID="{82D94088-1EC1-4F39-8C26-CC4EC6AD13CE}" presName="childText" presStyleLbl="conFgAcc1" presStyleIdx="1" presStyleCnt="3">
        <dgm:presLayoutVars>
          <dgm:bulletEnabled val="1"/>
        </dgm:presLayoutVars>
      </dgm:prSet>
      <dgm:spPr/>
    </dgm:pt>
    <dgm:pt modelId="{55F28B9A-83A4-49BE-B4DE-46A17D8A5B9B}" type="pres">
      <dgm:prSet presAssocID="{9896F8E8-127B-4AF7-8CDB-F0ACAA3D39AA}" presName="spaceBetweenRectangles" presStyleCnt="0"/>
      <dgm:spPr/>
    </dgm:pt>
    <dgm:pt modelId="{0A2A3B75-2818-447D-A72A-CDF818395613}" type="pres">
      <dgm:prSet presAssocID="{3EBEC9E5-8FF6-46FA-942F-8EE0BC8556FF}" presName="parentLin" presStyleCnt="0"/>
      <dgm:spPr/>
    </dgm:pt>
    <dgm:pt modelId="{833185DE-2829-448B-9825-AC43CDC38750}" type="pres">
      <dgm:prSet presAssocID="{3EBEC9E5-8FF6-46FA-942F-8EE0BC8556F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0DF0905-4A26-4053-AEDE-654C280E3115}" type="pres">
      <dgm:prSet presAssocID="{3EBEC9E5-8FF6-46FA-942F-8EE0BC8556FF}" presName="parentText" presStyleLbl="node1" presStyleIdx="2" presStyleCnt="3" custScaleX="136070" custScaleY="1257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CAF0E-745E-4EFE-8FA1-03A1E16F4AD5}" type="pres">
      <dgm:prSet presAssocID="{3EBEC9E5-8FF6-46FA-942F-8EE0BC8556FF}" presName="negativeSpace" presStyleCnt="0"/>
      <dgm:spPr/>
    </dgm:pt>
    <dgm:pt modelId="{BC6362B2-7FF9-43BF-9434-0719EE8E8BD2}" type="pres">
      <dgm:prSet presAssocID="{3EBEC9E5-8FF6-46FA-942F-8EE0BC8556FF}" presName="childText" presStyleLbl="conFgAcc1" presStyleIdx="2" presStyleCnt="3">
        <dgm:presLayoutVars>
          <dgm:bulletEnabled val="1"/>
        </dgm:presLayoutVars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</dgm:ptLst>
  <dgm:cxnLst>
    <dgm:cxn modelId="{811115BF-AB18-41BB-8D41-79F7A2AA58C9}" type="presOf" srcId="{82D94088-1EC1-4F39-8C26-CC4EC6AD13CE}" destId="{D192A90D-7B73-4036-B830-15C02417555D}" srcOrd="1" destOrd="0" presId="urn:microsoft.com/office/officeart/2005/8/layout/list1"/>
    <dgm:cxn modelId="{4FC0CE22-9022-4083-B1F0-DEA5F0243266}" type="presOf" srcId="{9871748A-D9AA-4C79-9BB4-9B1EC5207C21}" destId="{5C893D47-0DF4-41CD-A310-C6DC4ED58976}" srcOrd="0" destOrd="0" presId="urn:microsoft.com/office/officeart/2005/8/layout/list1"/>
    <dgm:cxn modelId="{E4771A2A-1028-41C9-9B30-685B0D3D74AE}" srcId="{9871748A-D9AA-4C79-9BB4-9B1EC5207C21}" destId="{3EBEC9E5-8FF6-46FA-942F-8EE0BC8556FF}" srcOrd="2" destOrd="0" parTransId="{7087B534-462B-4523-A354-86641A099E88}" sibTransId="{0252FBD1-9C84-43C8-BB50-F09D8D074C06}"/>
    <dgm:cxn modelId="{FCECCDA8-A6A3-4F9A-9BE1-A2CA4A7163A9}" srcId="{9871748A-D9AA-4C79-9BB4-9B1EC5207C21}" destId="{82D94088-1EC1-4F39-8C26-CC4EC6AD13CE}" srcOrd="1" destOrd="0" parTransId="{8DDC42EF-CA29-4C2A-99CF-43EA301D60F6}" sibTransId="{9896F8E8-127B-4AF7-8CDB-F0ACAA3D39AA}"/>
    <dgm:cxn modelId="{4EFB0884-49A0-4B14-9379-CD774FE6624C}" srcId="{9871748A-D9AA-4C79-9BB4-9B1EC5207C21}" destId="{19C822D1-74A4-424B-AC72-95BC448B6411}" srcOrd="0" destOrd="0" parTransId="{BE390C44-C989-4F8A-B145-8BC987201250}" sibTransId="{D86089D7-A4B7-476A-A18F-5E01635349CC}"/>
    <dgm:cxn modelId="{ACCBFF1B-EF78-4B31-8B89-58AC7DA2E8F2}" type="presOf" srcId="{82D94088-1EC1-4F39-8C26-CC4EC6AD13CE}" destId="{4F083B2F-A293-4A5F-925F-A3291659CB0E}" srcOrd="0" destOrd="0" presId="urn:microsoft.com/office/officeart/2005/8/layout/list1"/>
    <dgm:cxn modelId="{4DF4E350-02E8-4A5A-8017-EF65393C9E23}" type="presOf" srcId="{3EBEC9E5-8FF6-46FA-942F-8EE0BC8556FF}" destId="{C0DF0905-4A26-4053-AEDE-654C280E3115}" srcOrd="1" destOrd="0" presId="urn:microsoft.com/office/officeart/2005/8/layout/list1"/>
    <dgm:cxn modelId="{9087C12D-2022-4DBD-AD74-8E04BAC853A3}" type="presOf" srcId="{19C822D1-74A4-424B-AC72-95BC448B6411}" destId="{EAD4EA09-E05D-4ED5-BA1B-C3AB886C2E31}" srcOrd="1" destOrd="0" presId="urn:microsoft.com/office/officeart/2005/8/layout/list1"/>
    <dgm:cxn modelId="{79BF3A3C-7340-43DE-AE8F-864FD1D6A3B7}" type="presOf" srcId="{3EBEC9E5-8FF6-46FA-942F-8EE0BC8556FF}" destId="{833185DE-2829-448B-9825-AC43CDC38750}" srcOrd="0" destOrd="0" presId="urn:microsoft.com/office/officeart/2005/8/layout/list1"/>
    <dgm:cxn modelId="{754CA9ED-0B09-4E63-BBF9-62AD627865E5}" type="presOf" srcId="{19C822D1-74A4-424B-AC72-95BC448B6411}" destId="{D115A4DD-FD82-458C-81B1-7D2BAF0BC11B}" srcOrd="0" destOrd="0" presId="urn:microsoft.com/office/officeart/2005/8/layout/list1"/>
    <dgm:cxn modelId="{CC391176-0099-4092-8F6C-AC076F651EFA}" type="presParOf" srcId="{5C893D47-0DF4-41CD-A310-C6DC4ED58976}" destId="{E1632DCC-C241-4146-AE74-0703A8383C1A}" srcOrd="0" destOrd="0" presId="urn:microsoft.com/office/officeart/2005/8/layout/list1"/>
    <dgm:cxn modelId="{049F3B1A-9D7E-487D-88A0-1844580E2A30}" type="presParOf" srcId="{E1632DCC-C241-4146-AE74-0703A8383C1A}" destId="{D115A4DD-FD82-458C-81B1-7D2BAF0BC11B}" srcOrd="0" destOrd="0" presId="urn:microsoft.com/office/officeart/2005/8/layout/list1"/>
    <dgm:cxn modelId="{158C6BDA-875F-4F8A-811F-97703695E79A}" type="presParOf" srcId="{E1632DCC-C241-4146-AE74-0703A8383C1A}" destId="{EAD4EA09-E05D-4ED5-BA1B-C3AB886C2E31}" srcOrd="1" destOrd="0" presId="urn:microsoft.com/office/officeart/2005/8/layout/list1"/>
    <dgm:cxn modelId="{772958B8-FFE8-4FD5-8D5E-6E4FD3B380C5}" type="presParOf" srcId="{5C893D47-0DF4-41CD-A310-C6DC4ED58976}" destId="{77CAEB94-9CF0-4AF9-B565-121DA20268FE}" srcOrd="1" destOrd="0" presId="urn:microsoft.com/office/officeart/2005/8/layout/list1"/>
    <dgm:cxn modelId="{86311403-3486-4003-B455-CBA35EFCECC3}" type="presParOf" srcId="{5C893D47-0DF4-41CD-A310-C6DC4ED58976}" destId="{74237B73-07AD-47EB-9CEB-E690AEBE0A85}" srcOrd="2" destOrd="0" presId="urn:microsoft.com/office/officeart/2005/8/layout/list1"/>
    <dgm:cxn modelId="{8FBAA3B2-8763-460D-AAD6-666DAEC86404}" type="presParOf" srcId="{5C893D47-0DF4-41CD-A310-C6DC4ED58976}" destId="{8CE3C47D-5FBA-4E2D-9C87-B6AE6192275E}" srcOrd="3" destOrd="0" presId="urn:microsoft.com/office/officeart/2005/8/layout/list1"/>
    <dgm:cxn modelId="{2A38F487-4F67-4D5F-856F-E2EEF158B811}" type="presParOf" srcId="{5C893D47-0DF4-41CD-A310-C6DC4ED58976}" destId="{7C3AD166-4420-47D6-86E7-BBCAF224A4D5}" srcOrd="4" destOrd="0" presId="urn:microsoft.com/office/officeart/2005/8/layout/list1"/>
    <dgm:cxn modelId="{354015FB-3A9C-4B7E-A713-DDFE0C3F7D3D}" type="presParOf" srcId="{7C3AD166-4420-47D6-86E7-BBCAF224A4D5}" destId="{4F083B2F-A293-4A5F-925F-A3291659CB0E}" srcOrd="0" destOrd="0" presId="urn:microsoft.com/office/officeart/2005/8/layout/list1"/>
    <dgm:cxn modelId="{E0D0E77D-9F4A-4B2B-A8B5-7A1446632475}" type="presParOf" srcId="{7C3AD166-4420-47D6-86E7-BBCAF224A4D5}" destId="{D192A90D-7B73-4036-B830-15C02417555D}" srcOrd="1" destOrd="0" presId="urn:microsoft.com/office/officeart/2005/8/layout/list1"/>
    <dgm:cxn modelId="{91D874D2-B17A-47A4-936F-6FD00D9A8174}" type="presParOf" srcId="{5C893D47-0DF4-41CD-A310-C6DC4ED58976}" destId="{6177CE18-2C8A-491C-856C-B654044726EC}" srcOrd="5" destOrd="0" presId="urn:microsoft.com/office/officeart/2005/8/layout/list1"/>
    <dgm:cxn modelId="{61996CEA-1371-4815-9BCC-B2D3D805D5CE}" type="presParOf" srcId="{5C893D47-0DF4-41CD-A310-C6DC4ED58976}" destId="{152D327C-5887-4DC1-8B29-75FD26D0A5CE}" srcOrd="6" destOrd="0" presId="urn:microsoft.com/office/officeart/2005/8/layout/list1"/>
    <dgm:cxn modelId="{A2B3DAD2-198C-4AC9-BBAA-124FA454BAF2}" type="presParOf" srcId="{5C893D47-0DF4-41CD-A310-C6DC4ED58976}" destId="{55F28B9A-83A4-49BE-B4DE-46A17D8A5B9B}" srcOrd="7" destOrd="0" presId="urn:microsoft.com/office/officeart/2005/8/layout/list1"/>
    <dgm:cxn modelId="{8A7B8EF2-061E-4051-9AA5-A71BE6633C38}" type="presParOf" srcId="{5C893D47-0DF4-41CD-A310-C6DC4ED58976}" destId="{0A2A3B75-2818-447D-A72A-CDF818395613}" srcOrd="8" destOrd="0" presId="urn:microsoft.com/office/officeart/2005/8/layout/list1"/>
    <dgm:cxn modelId="{058CEC7E-281B-4DC8-9708-B2209A5A0EDC}" type="presParOf" srcId="{0A2A3B75-2818-447D-A72A-CDF818395613}" destId="{833185DE-2829-448B-9825-AC43CDC38750}" srcOrd="0" destOrd="0" presId="urn:microsoft.com/office/officeart/2005/8/layout/list1"/>
    <dgm:cxn modelId="{FC8430F0-5F5C-4E9D-89BA-D33563EB36C4}" type="presParOf" srcId="{0A2A3B75-2818-447D-A72A-CDF818395613}" destId="{C0DF0905-4A26-4053-AEDE-654C280E3115}" srcOrd="1" destOrd="0" presId="urn:microsoft.com/office/officeart/2005/8/layout/list1"/>
    <dgm:cxn modelId="{7C39FE13-5795-447F-A008-2548303750B1}" type="presParOf" srcId="{5C893D47-0DF4-41CD-A310-C6DC4ED58976}" destId="{E89CAF0E-745E-4EFE-8FA1-03A1E16F4AD5}" srcOrd="9" destOrd="0" presId="urn:microsoft.com/office/officeart/2005/8/layout/list1"/>
    <dgm:cxn modelId="{0BE969AA-D6AC-4CC5-A550-4D2BC99D21B8}" type="presParOf" srcId="{5C893D47-0DF4-41CD-A310-C6DC4ED58976}" destId="{BC6362B2-7FF9-43BF-9434-0719EE8E8BD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742E3-9A7F-4032-B5FA-7A53D7D3C94C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57FE-EDE3-4897-9ECF-E085E2FEB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5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2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33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6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7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1E42D-B2FF-40C9-9CBA-EB1A2C10A9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74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1E42D-B2FF-40C9-9CBA-EB1A2C10A9B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21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953A6-E877-483F-98F8-0ECF441FF73E}" type="slidenum">
              <a:rPr lang="ru-RU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7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5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0CFBE-F41E-458B-BA5A-D83BA18FC8CF}" type="slidenum">
              <a:rPr lang="ru-RU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01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57FE-EDE3-4897-9ECF-E085E2FEBDED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0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57FE-EDE3-4897-9ECF-E085E2FEBDED}" type="slidenum">
              <a:rPr lang="ru-RU" smtClean="0"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7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2AE54-BD40-45A1-AD5D-F4C4BF8EEB18}" type="slidenum">
              <a:rPr lang="ru-RU">
                <a:solidFill>
                  <a:prstClr val="black"/>
                </a:solidFill>
              </a:rPr>
              <a:pPr/>
              <a:t>87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40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88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8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93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7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8A7BB9-AA53-465D-952F-5BEEAB5C1C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64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8A7BB9-AA53-465D-952F-5BEEAB5C1C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012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57FE-EDE3-4897-9ECF-E085E2FEBDED}" type="slidenum">
              <a:rPr lang="ru-RU" smtClean="0"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925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E310-CB3E-45B3-984A-4D77B4D85B14}" type="slidenum">
              <a:rPr lang="ru-RU" smtClean="0"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07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E57FE-EDE3-4897-9ECF-E085E2FEBDED}" type="slidenum">
              <a:rPr lang="ru-RU" smtClean="0"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6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31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1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0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42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1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5276D-4265-4028-9AA3-0565C9DB4E1C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2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3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3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6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4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6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7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7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2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4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4.xml"/><Relationship Id="rId6" Type="http://schemas.openxmlformats.org/officeDocument/2006/relationships/image" Target="../media/image10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Layouts/_rels/slideLayout4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4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20.jpeg"/><Relationship Id="rId10" Type="http://schemas.openxmlformats.org/officeDocument/2006/relationships/image" Target="../media/image18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6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0.xml"/><Relationship Id="rId1" Type="http://schemas.openxmlformats.org/officeDocument/2006/relationships/themeOverride" Target="../theme/themeOverride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8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2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2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1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564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8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408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88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162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419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71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9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7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120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71" y="987490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9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7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292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619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1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5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298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161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49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0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8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74" y="152635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1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5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49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0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8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74" y="152635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1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5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4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2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07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1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863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9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9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9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9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6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2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576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12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45" y="1818066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68" y="2898512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9208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6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572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168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471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077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14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162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215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278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4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16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121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9404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987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993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73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0233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2058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16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916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44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7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596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82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644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14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29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329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625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80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658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39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3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84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932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60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53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279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902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822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864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359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58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268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563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12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003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43" y="181806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66" y="2898512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67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390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764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692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423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5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301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313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023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98744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8684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845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550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89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98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94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857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0529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5101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5953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491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6424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581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1887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950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9299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560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9759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637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764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17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3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5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4804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214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92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286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0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43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714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667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1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3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569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780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17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480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349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610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4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50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4824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8167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159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681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5462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16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9441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54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88922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698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50" y="987448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079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184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53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2705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1843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8385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49F43-9682-490C-AC98-23EBEFF361B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473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9957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3470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534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754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396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364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91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768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4737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515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09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00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044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778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92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5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1198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04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767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8009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426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034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6486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882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43" y="181806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66" y="2898512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9042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5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8322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902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358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63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1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348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7553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5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5000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98744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1157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5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9169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561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60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8761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270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2164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8764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12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8569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0575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2798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9933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2330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8422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3796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1508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6630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7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414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7104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5346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624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7198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927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2358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8925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2778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574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5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7663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9740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980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8041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7186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5218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6895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2730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02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9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1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7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6063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5185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0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26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7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8347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2465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029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7744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8785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9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7119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8857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510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2619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15697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0473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8598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8779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3445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8627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9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680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7811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728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0069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642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6869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2954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5002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841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619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47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349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5947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4821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9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0919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74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7943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87163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24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6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178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831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1137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5031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0822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46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4882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874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1300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0079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0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3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6515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7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63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5794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7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6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7517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72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4553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2181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1820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33903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1766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5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43155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9712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5807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32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49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4803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B015AC-9123-4A46-ABCA-913526EDF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0732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503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2807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6447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964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6356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8382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23528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1385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25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43" y="181806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66" y="2898512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50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34492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987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4375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2292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77414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6810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342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6739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52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63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638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7872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09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6268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5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66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01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3337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6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2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4831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8229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2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69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495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6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9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6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8138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6923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42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84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4954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6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0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5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1719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744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42547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82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5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8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596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72987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70393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7847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7248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399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8442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858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362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52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74623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4942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20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00542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38991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669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6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5976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7689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74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9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017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8296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427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42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6659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01446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8320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2803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6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27117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47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547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207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1776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193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2426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3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9508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28950" y="4321175"/>
            <a:ext cx="3086100" cy="325438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654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11334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518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69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90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2454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3772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0125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8831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4206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45404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9198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10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22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4121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536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7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6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7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885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5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2615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946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48" y="98744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4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496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3622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7129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7444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7142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9842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6355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8732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5018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7292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671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5622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B015AC-9123-4A46-ABCA-913526EDF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0463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2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9009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601009" y="3531868"/>
            <a:ext cx="1332000" cy="1332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619009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9009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1774" r="12613" b="9438"/>
          <a:stretch/>
        </p:blipFill>
        <p:spPr>
          <a:xfrm>
            <a:off x="2205036" y="5078757"/>
            <a:ext cx="1296000" cy="1296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14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06551" y="507947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555751" y="572294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643699" y="4114272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1" y="1526331"/>
            <a:ext cx="9144000" cy="2579590"/>
          </a:xfrm>
          <a:prstGeom prst="rect">
            <a:avLst/>
          </a:prstGeom>
          <a:gradFill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51464" y="1526331"/>
            <a:ext cx="5552785" cy="2579589"/>
          </a:xfrm>
          <a:prstGeom prst="rect">
            <a:avLst/>
          </a:prstGeo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ru-RU" altLang="ru-RU" noProof="0" dirty="0" smtClean="0"/>
              <a:t>Образец заголовка</a:t>
            </a:r>
            <a:endParaRPr lang="en-US" altLang="ru-RU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772021"/>
            <a:ext cx="4020224" cy="11631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altLang="ru-RU" noProof="0" dirty="0" smtClean="0"/>
              <a:t>Образец подзаголовка</a:t>
            </a:r>
            <a:endParaRPr lang="en-US" altLang="ru-RU" noProof="0" dirty="0" smtClean="0"/>
          </a:p>
        </p:txBody>
      </p:sp>
      <p:pic>
        <p:nvPicPr>
          <p:cNvPr id="19" name="Picture 23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16076" y="340784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t="2472" r="25597" b="4631"/>
          <a:stretch/>
        </p:blipFill>
        <p:spPr>
          <a:xfrm>
            <a:off x="610542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>
            <a:off x="592542" y="3531868"/>
            <a:ext cx="1332000" cy="133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6707" r="8628" b="1693"/>
          <a:stretch/>
        </p:blipFill>
        <p:spPr>
          <a:xfrm>
            <a:off x="610542" y="510092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15000"/>
          <a:stretch/>
        </p:blipFill>
        <p:spPr>
          <a:xfrm>
            <a:off x="2278206" y="5078757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1308" r="21956" b="485"/>
          <a:stretch/>
        </p:blipFill>
        <p:spPr>
          <a:xfrm>
            <a:off x="610542" y="2020980"/>
            <a:ext cx="1296000" cy="1296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72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" grpId="0" animBg="1"/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2"/>
          </p:nvPr>
        </p:nvSpPr>
        <p:spPr>
          <a:xfrm>
            <a:off x="539750" y="1808163"/>
            <a:ext cx="8064500" cy="44735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07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750" y="1862667"/>
            <a:ext cx="395605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62667"/>
            <a:ext cx="4038600" cy="42634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2664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561093"/>
          </a:xfrm>
          <a:prstGeom prst="roundRect">
            <a:avLst>
              <a:gd name="adj" fmla="val 3102"/>
            </a:avLst>
          </a:prstGeom>
          <a:ln w="19050">
            <a:solidFill>
              <a:schemeClr val="accent1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561093"/>
          </a:xfrm>
          <a:prstGeom prst="roundRect">
            <a:avLst>
              <a:gd name="adj" fmla="val 3101"/>
            </a:avLst>
          </a:prstGeom>
          <a:ln w="19050">
            <a:solidFill>
              <a:schemeClr val="accent2"/>
            </a:solidFill>
          </a:ln>
        </p:spPr>
        <p:txBody>
          <a:bodyPr lIns="36000" rIns="36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3"/>
          </p:nvPr>
        </p:nvSpPr>
        <p:spPr>
          <a:xfrm>
            <a:off x="539750" y="1844675"/>
            <a:ext cx="3959226" cy="660400"/>
          </a:xfrm>
          <a:prstGeom prst="roundRect">
            <a:avLst/>
          </a:prstGeom>
          <a:solidFill>
            <a:schemeClr val="accent1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844675"/>
            <a:ext cx="4038600" cy="660400"/>
          </a:xfrm>
          <a:prstGeom prst="roundRect">
            <a:avLst/>
          </a:prstGeom>
          <a:solidFill>
            <a:schemeClr val="accent2"/>
          </a:solidFill>
        </p:spPr>
        <p:txBody>
          <a:bodyPr lIns="72000" rIns="36000"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0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1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4668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6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82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5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4276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73097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7992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4929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8772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4206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373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9794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92286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35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0089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33" y="1818042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56" y="2898508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95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99711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144839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7922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91123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41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01954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4224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655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87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8529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69872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46087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2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6022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FA53-F19E-4D3F-AB01-7C9D36550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7814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65E3-C1C6-4953-8FA9-86A759BB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95214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0FDB-FA2F-466B-B118-72BB06A7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7717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CA69-19BD-497E-A4D2-8844EA4A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750170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29C9-D7D7-4CDD-A02D-7A451CE6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748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4306-72B5-475F-94BF-B9C13A7B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68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5190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07B1-0BCB-4D09-BB88-84025D94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6731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5C09-936F-4629-A454-58FA34DD9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01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61AE-FA01-42DB-8A5F-9FF9B44C3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8517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A264-E980-45A8-97DD-ED560407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26476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4A55-67D9-4992-89B8-EC0A61944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60590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0BF5F1-9F3B-47EC-860F-C5B99F20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5919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3887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EE4AF08-6B5B-4651-8F62-580F7AF113A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60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 eaLnBrk="1" latinLnBrk="0" hangingPunct="1">
              <a:defRPr kumimoji="0"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15DED9-E581-4238-9246-F6BF432D28A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4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9D3CFCA-B5EB-43D5-879E-8D7BC65AA9C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04806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232057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B58E-E909-49AE-A05C-BD409E94E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8120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86877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02468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2859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77545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6875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3612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341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532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801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970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17844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2652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EAF2F9-1677-4CD4-B49A-B0D4B9DDA511}" type="slidenum">
              <a:rPr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7012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391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8144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619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918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64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21213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95027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80681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29937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6842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669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8677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2881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94211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0037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0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82346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4736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122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76958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55898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0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76488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397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757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1564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77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6215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659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560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1931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19846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5363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966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843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94283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9489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80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2579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54411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79374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07674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2776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514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2137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16723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51090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43482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1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06431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433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70087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5115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5451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5842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73365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37763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3192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11769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40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2857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793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079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3025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0076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4553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8881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878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8057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742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04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7349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22990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374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70058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38651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0515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30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40369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79744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3313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68200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933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4768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8965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66759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1177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746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2046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76986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5903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757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5736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6176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28945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37731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96062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08923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0375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4841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26305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0247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1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62574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65351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26415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71448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8585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42974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3455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21496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2518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80895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41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69324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49693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42700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51127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7014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93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6450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064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B015AC-9123-4A46-ABCA-913526EDF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27434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01183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46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28351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2704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1915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72218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89679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232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44171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05222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94175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959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Прямая соединительная линия 12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4" name="Прямая соединительная линия 13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5" name="Прямая соединительная линия 1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>
            <a:extLst>
              <a:ext uri="{FF2B5EF4-FFF2-40B4-BE49-F238E27FC236}"/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>
            <a:extLst>
              <a:ext uri="{FF2B5EF4-FFF2-40B4-BE49-F238E27FC236}"/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>
            <a:extLst>
              <a:ext uri="{FF2B5EF4-FFF2-40B4-BE49-F238E27FC236}"/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>
            <a:extLst>
              <a:ext uri="{FF2B5EF4-FFF2-40B4-BE49-F238E27FC236}"/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C0-4EE1-49DB-8055-3F92339EC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91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67055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D2D0-FCDE-4CD0-AA83-14C7FA44A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05924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Прямая соединительная линия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>
            <a:extLst>
              <a:ext uri="{FF2B5EF4-FFF2-40B4-BE49-F238E27FC236}"/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>
            <a:extLst>
              <a:ext uri="{FF2B5EF4-FFF2-40B4-BE49-F238E27FC236}"/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>
            <a:extLst>
              <a:ext uri="{FF2B5EF4-FFF2-40B4-BE49-F238E27FC236}"/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>
            <a:extLst>
              <a:ext uri="{FF2B5EF4-FFF2-40B4-BE49-F238E27FC236}"/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>
            <a:extLst>
              <a:ext uri="{FF2B5EF4-FFF2-40B4-BE49-F238E27FC236}"/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39D"/>
                </a:solidFill>
              </a:rPr>
              <a:t>18.05.2018</a:t>
            </a:r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FFF39D"/>
                </a:solidFill>
              </a:rPr>
              <a:t>В.П.Падалкин</a:t>
            </a: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CB09-390A-4BAF-BE31-09C179AF7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35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EAD9-8446-40B6-A529-B75F262765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51193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290D-E0AF-4491-85BD-2FC7B735C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7303097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28B1-4357-4254-9709-2D6CDB9083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09948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EBF4-AA60-4078-A725-C14C166D3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115917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Прямая соединительная линия 5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Овал 10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B93E-2CD1-4692-ADED-8D3AD03F81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5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" name="Овал 5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B6EA-7AE8-4CF0-AE45-F1035819C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Нижний колонтитул 2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5145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8F46-6A49-48FA-B64D-7DD9F3538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735261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496F-3767-4324-A85E-B250FCAD1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069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933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FA53-F19E-4D3F-AB01-7C9D36550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99073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65E3-C1C6-4953-8FA9-86A759BB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70595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0FDB-FA2F-466B-B118-72BB06A79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48782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CA69-19BD-497E-A4D2-8844EA4AF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18949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29C9-D7D7-4CDD-A02D-7A451CE61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27078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4306-72B5-475F-94BF-B9C13A7BE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22375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F07B1-0BCB-4D09-BB88-84025D945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35981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5C09-936F-4629-A454-58FA34DD9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97968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61AE-FA01-42DB-8A5F-9FF9B44C3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04023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9A264-E980-45A8-97DD-ED5604076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9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021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34978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4A55-67D9-4992-89B8-EC0A61944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5124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0BF5F1-9F3B-47EC-860F-C5B99F20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0353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EE4AF08-6B5B-4651-8F62-580F7AF113A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4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 eaLnBrk="1" latinLnBrk="0" hangingPunct="1">
              <a:defRPr kumimoji="0"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715DED9-E581-4238-9246-F6BF432D28A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32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9D3CFCA-B5EB-43D5-879E-8D7BC65AA9C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04882"/>
      </p:ext>
    </p:extLst>
  </p:cSld>
  <p:clrMapOvr>
    <a:masterClrMapping/>
  </p:clrMapOvr>
  <p:transition spd="slow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DB58E-E909-49AE-A05C-BD409E94E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7237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373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0621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75945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01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78232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24686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69335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79428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1548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20762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6966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1984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13559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79731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52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6320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12283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3819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5650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8251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99773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34141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47141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9757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5334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385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81594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38560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19649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34621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31142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1557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1432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96834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43827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38781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B015AC-9123-4A46-ABCA-913526EDF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326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5286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1963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4602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54058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2789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96056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09086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7902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98144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900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8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0099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5931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9904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097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193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1363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45511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9295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09868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0893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3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32191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80951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3645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6937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11641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7502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0618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316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38523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4073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50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56599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64381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7588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96825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8815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010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61277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1360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6608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7790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72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09745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06175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1851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7077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8398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848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9314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05312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6904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237528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44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6789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7528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0666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9386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06946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31747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38467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5272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87509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0006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5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82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24590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7725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41032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75677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76905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504606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94613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EB015AC-9123-4A46-ABCA-913526EDF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06170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2783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30810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56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0929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88545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16550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87877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3917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02391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94838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11359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03460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28950" y="4321175"/>
            <a:ext cx="3086100" cy="325438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874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39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00468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2159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7530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4292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88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67897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38690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03733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55933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889000"/>
            <a:ext cx="2949575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9014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04861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7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269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015999"/>
            <a:ext cx="5762625" cy="516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6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4583B72-C82E-49D1-9C51-A488B6349874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1654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18.05.2018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8C0000"/>
                </a:solidFill>
              </a:rPr>
              <a:t>В.П.Падалкин</a:t>
            </a:r>
            <a:endParaRPr lang="ru-RU">
              <a:solidFill>
                <a:srgbClr val="8C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C2B5-841A-4F12-B141-66C87AFFFDE1}" type="slidenum">
              <a:rPr lang="ru-RU">
                <a:solidFill>
                  <a:srgbClr val="8C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53965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29204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7167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38788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3814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1786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8527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801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507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84103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48955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1332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69334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1695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59267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1075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3798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77757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24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35021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30511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93366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152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9044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6837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83402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28181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17620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50627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744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92916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30817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54177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13335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45861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2314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601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33423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63803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1729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84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03376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3078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121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7468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63863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04685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73267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83289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754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07578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64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54433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88360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10073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7799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7343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6807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56195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190167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93114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459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646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27150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25878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51275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55726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9849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40062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09120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307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71598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35117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51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4990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3033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8499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5404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97826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96420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50065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20976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04529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93995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017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95211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0196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04546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60361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05846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24506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15477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8509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83515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52555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01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06057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42936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10598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69308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18080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207072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72300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32646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89163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91188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39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4966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75883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9160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9237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31294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24696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1325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943543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169725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25868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708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64102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88932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67567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85030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01718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30798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07403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75378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03861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16868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639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38909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8190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7025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59700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46408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1040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43186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69091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14824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71071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336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226866" y="1818108"/>
            <a:ext cx="4231117" cy="291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12889" y="2898512"/>
            <a:ext cx="5118287" cy="1060983"/>
          </a:xfrm>
        </p:spPr>
        <p:txBody>
          <a:bodyPr anchor="ctr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788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4147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06376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3985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44550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529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5337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355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444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8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pn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15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14.xml"/><Relationship Id="rId9" Type="http://schemas.openxmlformats.org/officeDocument/2006/relationships/theme" Target="../theme/theme10.xml"/><Relationship Id="rId1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4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0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198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6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9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01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00.xml"/><Relationship Id="rId9" Type="http://schemas.openxmlformats.org/officeDocument/2006/relationships/theme" Target="../theme/theme26.xml"/><Relationship Id="rId14" Type="http://schemas.openxmlformats.org/officeDocument/2006/relationships/image" Target="../media/image9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slideLayout" Target="../slideLayouts/slideLayout33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slideLayout" Target="../slideLayouts/slideLayout337.xml"/><Relationship Id="rId5" Type="http://schemas.openxmlformats.org/officeDocument/2006/relationships/slideLayout" Target="../slideLayouts/slideLayout3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5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55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54.xml"/><Relationship Id="rId9" Type="http://schemas.openxmlformats.org/officeDocument/2006/relationships/theme" Target="../theme/theme31.xml"/><Relationship Id="rId14" Type="http://schemas.openxmlformats.org/officeDocument/2006/relationships/image" Target="../media/image9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slideLayout" Target="../slideLayouts/slideLayout370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94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97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96.xml"/><Relationship Id="rId9" Type="http://schemas.openxmlformats.org/officeDocument/2006/relationships/theme" Target="../theme/theme35.xml"/><Relationship Id="rId14" Type="http://schemas.openxmlformats.org/officeDocument/2006/relationships/image" Target="../media/image9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8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7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0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01.xml"/><Relationship Id="rId6" Type="http://schemas.openxmlformats.org/officeDocument/2006/relationships/slideLayout" Target="../slideLayouts/slideLayout40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05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04.xml"/><Relationship Id="rId9" Type="http://schemas.openxmlformats.org/officeDocument/2006/relationships/theme" Target="../theme/theme36.xml"/><Relationship Id="rId14" Type="http://schemas.openxmlformats.org/officeDocument/2006/relationships/image" Target="../media/image9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10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13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12.xml"/><Relationship Id="rId9" Type="http://schemas.openxmlformats.org/officeDocument/2006/relationships/theme" Target="../theme/theme37.xml"/><Relationship Id="rId14" Type="http://schemas.openxmlformats.org/officeDocument/2006/relationships/image" Target="../media/image9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slideLayout" Target="../slideLayouts/slideLayout42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1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5" Type="http://schemas.openxmlformats.org/officeDocument/2006/relationships/theme" Target="../theme/theme38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32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slideLayout" Target="../slideLayouts/slideLayout45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4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5" Type="http://schemas.openxmlformats.org/officeDocument/2006/relationships/theme" Target="../theme/theme40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Relationship Id="rId14" Type="http://schemas.openxmlformats.org/officeDocument/2006/relationships/slideLayout" Target="../slideLayouts/slideLayout455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3.xml"/><Relationship Id="rId13" Type="http://schemas.openxmlformats.org/officeDocument/2006/relationships/slideLayout" Target="../slideLayouts/slideLayout46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58.xml"/><Relationship Id="rId7" Type="http://schemas.openxmlformats.org/officeDocument/2006/relationships/slideLayout" Target="../slideLayouts/slideLayout462.xml"/><Relationship Id="rId12" Type="http://schemas.openxmlformats.org/officeDocument/2006/relationships/slideLayout" Target="../slideLayouts/slideLayout46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57.xml"/><Relationship Id="rId16" Type="http://schemas.openxmlformats.org/officeDocument/2006/relationships/theme" Target="../theme/theme41.xml"/><Relationship Id="rId1" Type="http://schemas.openxmlformats.org/officeDocument/2006/relationships/slideLayout" Target="../slideLayouts/slideLayout456.xml"/><Relationship Id="rId6" Type="http://schemas.openxmlformats.org/officeDocument/2006/relationships/slideLayout" Target="../slideLayouts/slideLayout461.xml"/><Relationship Id="rId11" Type="http://schemas.openxmlformats.org/officeDocument/2006/relationships/slideLayout" Target="../slideLayouts/slideLayout466.xml"/><Relationship Id="rId5" Type="http://schemas.openxmlformats.org/officeDocument/2006/relationships/slideLayout" Target="../slideLayouts/slideLayout460.xml"/><Relationship Id="rId15" Type="http://schemas.openxmlformats.org/officeDocument/2006/relationships/slideLayout" Target="../slideLayouts/slideLayout470.xml"/><Relationship Id="rId10" Type="http://schemas.openxmlformats.org/officeDocument/2006/relationships/slideLayout" Target="../slideLayouts/slideLayout46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59.xml"/><Relationship Id="rId9" Type="http://schemas.openxmlformats.org/officeDocument/2006/relationships/slideLayout" Target="../slideLayouts/slideLayout464.xml"/><Relationship Id="rId14" Type="http://schemas.openxmlformats.org/officeDocument/2006/relationships/slideLayout" Target="../slideLayouts/slideLayout46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13" Type="http://schemas.openxmlformats.org/officeDocument/2006/relationships/image" Target="../media/image8.pn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7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75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74.xml"/><Relationship Id="rId9" Type="http://schemas.openxmlformats.org/officeDocument/2006/relationships/theme" Target="../theme/theme42.xml"/><Relationship Id="rId14" Type="http://schemas.openxmlformats.org/officeDocument/2006/relationships/image" Target="../media/image9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2" Type="http://schemas.openxmlformats.org/officeDocument/2006/relationships/slideLayout" Target="../slideLayouts/slideLayout480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8.xml"/><Relationship Id="rId13" Type="http://schemas.openxmlformats.org/officeDocument/2006/relationships/image" Target="../media/image8.pn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97.xm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92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95.xml"/><Relationship Id="rId15" Type="http://schemas.microsoft.com/office/2007/relationships/hdphoto" Target="../media/hdphoto1.wdp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94.xml"/><Relationship Id="rId9" Type="http://schemas.openxmlformats.org/officeDocument/2006/relationships/theme" Target="../theme/theme44.xml"/><Relationship Id="rId14" Type="http://schemas.openxmlformats.org/officeDocument/2006/relationships/image" Target="../media/image9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slideLayout" Target="../slideLayouts/slideLayout52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1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5" Type="http://schemas.openxmlformats.org/officeDocument/2006/relationships/theme" Target="../theme/theme46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slideLayout" Target="../slideLayouts/slideLayout523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1.xml"/><Relationship Id="rId13" Type="http://schemas.openxmlformats.org/officeDocument/2006/relationships/slideLayout" Target="../slideLayouts/slideLayout536.xml"/><Relationship Id="rId18" Type="http://schemas.openxmlformats.org/officeDocument/2006/relationships/theme" Target="../theme/theme47.xml"/><Relationship Id="rId3" Type="http://schemas.openxmlformats.org/officeDocument/2006/relationships/slideLayout" Target="../slideLayouts/slideLayout526.xml"/><Relationship Id="rId7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5.xml"/><Relationship Id="rId17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25.xml"/><Relationship Id="rId16" Type="http://schemas.openxmlformats.org/officeDocument/2006/relationships/slideLayout" Target="../slideLayouts/slideLayout539.xml"/><Relationship Id="rId1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9.xml"/><Relationship Id="rId11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28.xml"/><Relationship Id="rId1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32.xml"/><Relationship Id="rId14" Type="http://schemas.openxmlformats.org/officeDocument/2006/relationships/slideLayout" Target="../slideLayouts/slideLayout53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slideLayout" Target="../slideLayouts/slideLayout553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17" Type="http://schemas.openxmlformats.org/officeDocument/2006/relationships/theme" Target="../theme/theme48.xml"/><Relationship Id="rId2" Type="http://schemas.openxmlformats.org/officeDocument/2006/relationships/slideLayout" Target="../slideLayouts/slideLayout542.xml"/><Relationship Id="rId16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5.xml"/><Relationship Id="rId3" Type="http://schemas.openxmlformats.org/officeDocument/2006/relationships/slideLayout" Target="../slideLayouts/slideLayout570.xml"/><Relationship Id="rId7" Type="http://schemas.openxmlformats.org/officeDocument/2006/relationships/slideLayout" Target="../slideLayouts/slideLayout574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69.xml"/><Relationship Id="rId1" Type="http://schemas.openxmlformats.org/officeDocument/2006/relationships/slideLayout" Target="../slideLayouts/slideLayout568.xml"/><Relationship Id="rId6" Type="http://schemas.openxmlformats.org/officeDocument/2006/relationships/slideLayout" Target="../slideLayouts/slideLayout573.xml"/><Relationship Id="rId11" Type="http://schemas.openxmlformats.org/officeDocument/2006/relationships/slideLayout" Target="../slideLayouts/slideLayout578.xml"/><Relationship Id="rId5" Type="http://schemas.openxmlformats.org/officeDocument/2006/relationships/slideLayout" Target="../slideLayouts/slideLayout572.xml"/><Relationship Id="rId10" Type="http://schemas.openxmlformats.org/officeDocument/2006/relationships/slideLayout" Target="../slideLayouts/slideLayout577.xml"/><Relationship Id="rId4" Type="http://schemas.openxmlformats.org/officeDocument/2006/relationships/slideLayout" Target="../slideLayouts/slideLayout571.xml"/><Relationship Id="rId9" Type="http://schemas.openxmlformats.org/officeDocument/2006/relationships/slideLayout" Target="../slideLayouts/slideLayout576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6.xml"/><Relationship Id="rId3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85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79.xml"/><Relationship Id="rId6" Type="http://schemas.openxmlformats.org/officeDocument/2006/relationships/slideLayout" Target="../slideLayouts/slideLayout584.xml"/><Relationship Id="rId11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88.xml"/><Relationship Id="rId4" Type="http://schemas.openxmlformats.org/officeDocument/2006/relationships/slideLayout" Target="../slideLayouts/slideLayout582.xml"/><Relationship Id="rId9" Type="http://schemas.openxmlformats.org/officeDocument/2006/relationships/slideLayout" Target="../slideLayouts/slideLayout58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7.xml"/><Relationship Id="rId3" Type="http://schemas.openxmlformats.org/officeDocument/2006/relationships/slideLayout" Target="../slideLayouts/slideLayout592.xml"/><Relationship Id="rId7" Type="http://schemas.openxmlformats.org/officeDocument/2006/relationships/slideLayout" Target="../slideLayouts/slideLayout596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91.xml"/><Relationship Id="rId1" Type="http://schemas.openxmlformats.org/officeDocument/2006/relationships/slideLayout" Target="../slideLayouts/slideLayout590.xml"/><Relationship Id="rId6" Type="http://schemas.openxmlformats.org/officeDocument/2006/relationships/slideLayout" Target="../slideLayouts/slideLayout595.xml"/><Relationship Id="rId11" Type="http://schemas.openxmlformats.org/officeDocument/2006/relationships/slideLayout" Target="../slideLayouts/slideLayout600.xml"/><Relationship Id="rId5" Type="http://schemas.openxmlformats.org/officeDocument/2006/relationships/slideLayout" Target="../slideLayouts/slideLayout594.xml"/><Relationship Id="rId10" Type="http://schemas.openxmlformats.org/officeDocument/2006/relationships/slideLayout" Target="../slideLayouts/slideLayout599.xml"/><Relationship Id="rId4" Type="http://schemas.openxmlformats.org/officeDocument/2006/relationships/slideLayout" Target="../slideLayouts/slideLayout593.xml"/><Relationship Id="rId9" Type="http://schemas.openxmlformats.org/officeDocument/2006/relationships/slideLayout" Target="../slideLayouts/slideLayout59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603.xml"/><Relationship Id="rId7" Type="http://schemas.openxmlformats.org/officeDocument/2006/relationships/slideLayout" Target="../slideLayouts/slideLayout607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602.xml"/><Relationship Id="rId1" Type="http://schemas.openxmlformats.org/officeDocument/2006/relationships/slideLayout" Target="../slideLayouts/slideLayout601.xml"/><Relationship Id="rId6" Type="http://schemas.openxmlformats.org/officeDocument/2006/relationships/slideLayout" Target="../slideLayouts/slideLayout606.xml"/><Relationship Id="rId11" Type="http://schemas.openxmlformats.org/officeDocument/2006/relationships/slideLayout" Target="../slideLayouts/slideLayout611.xml"/><Relationship Id="rId5" Type="http://schemas.openxmlformats.org/officeDocument/2006/relationships/slideLayout" Target="../slideLayouts/slideLayout605.xml"/><Relationship Id="rId10" Type="http://schemas.openxmlformats.org/officeDocument/2006/relationships/slideLayout" Target="../slideLayouts/slideLayout610.xml"/><Relationship Id="rId4" Type="http://schemas.openxmlformats.org/officeDocument/2006/relationships/slideLayout" Target="../slideLayouts/slideLayout604.xml"/><Relationship Id="rId9" Type="http://schemas.openxmlformats.org/officeDocument/2006/relationships/slideLayout" Target="../slideLayouts/slideLayout609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13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0.xml"/><Relationship Id="rId3" Type="http://schemas.openxmlformats.org/officeDocument/2006/relationships/slideLayout" Target="../slideLayouts/slideLayout625.xml"/><Relationship Id="rId7" Type="http://schemas.openxmlformats.org/officeDocument/2006/relationships/slideLayout" Target="../slideLayouts/slideLayout629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624.xml"/><Relationship Id="rId1" Type="http://schemas.openxmlformats.org/officeDocument/2006/relationships/slideLayout" Target="../slideLayouts/slideLayout623.xml"/><Relationship Id="rId6" Type="http://schemas.openxmlformats.org/officeDocument/2006/relationships/slideLayout" Target="../slideLayouts/slideLayout628.xml"/><Relationship Id="rId11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27.xml"/><Relationship Id="rId10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26.xml"/><Relationship Id="rId9" Type="http://schemas.openxmlformats.org/officeDocument/2006/relationships/slideLayout" Target="../slideLayouts/slideLayout631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1.xml"/><Relationship Id="rId3" Type="http://schemas.openxmlformats.org/officeDocument/2006/relationships/slideLayout" Target="../slideLayouts/slideLayout636.xml"/><Relationship Id="rId7" Type="http://schemas.openxmlformats.org/officeDocument/2006/relationships/slideLayout" Target="../slideLayouts/slideLayout640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35.xml"/><Relationship Id="rId1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9.xml"/><Relationship Id="rId11" Type="http://schemas.openxmlformats.org/officeDocument/2006/relationships/slideLayout" Target="../slideLayouts/slideLayout644.xml"/><Relationship Id="rId5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43.xml"/><Relationship Id="rId4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42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2.xml"/><Relationship Id="rId3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51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46.xml"/><Relationship Id="rId1" Type="http://schemas.openxmlformats.org/officeDocument/2006/relationships/slideLayout" Target="../slideLayouts/slideLayout645.xml"/><Relationship Id="rId6" Type="http://schemas.openxmlformats.org/officeDocument/2006/relationships/slideLayout" Target="../slideLayouts/slideLayout650.xml"/><Relationship Id="rId11" Type="http://schemas.openxmlformats.org/officeDocument/2006/relationships/slideLayout" Target="../slideLayouts/slideLayout655.xml"/><Relationship Id="rId5" Type="http://schemas.openxmlformats.org/officeDocument/2006/relationships/slideLayout" Target="../slideLayouts/slideLayout649.xml"/><Relationship Id="rId10" Type="http://schemas.openxmlformats.org/officeDocument/2006/relationships/slideLayout" Target="../slideLayouts/slideLayout654.xml"/><Relationship Id="rId4" Type="http://schemas.openxmlformats.org/officeDocument/2006/relationships/slideLayout" Target="../slideLayouts/slideLayout648.xml"/><Relationship Id="rId9" Type="http://schemas.openxmlformats.org/officeDocument/2006/relationships/slideLayout" Target="../slideLayouts/slideLayout653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3.xml"/><Relationship Id="rId13" Type="http://schemas.openxmlformats.org/officeDocument/2006/relationships/theme" Target="../theme/theme58.xml"/><Relationship Id="rId3" Type="http://schemas.openxmlformats.org/officeDocument/2006/relationships/slideLayout" Target="../slideLayouts/slideLayout658.xml"/><Relationship Id="rId7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667.xml"/><Relationship Id="rId2" Type="http://schemas.openxmlformats.org/officeDocument/2006/relationships/slideLayout" Target="../slideLayouts/slideLayout657.xml"/><Relationship Id="rId1" Type="http://schemas.openxmlformats.org/officeDocument/2006/relationships/slideLayout" Target="../slideLayouts/slideLayout656.xml"/><Relationship Id="rId6" Type="http://schemas.openxmlformats.org/officeDocument/2006/relationships/slideLayout" Target="../slideLayouts/slideLayout661.xml"/><Relationship Id="rId11" Type="http://schemas.openxmlformats.org/officeDocument/2006/relationships/slideLayout" Target="../slideLayouts/slideLayout666.xml"/><Relationship Id="rId5" Type="http://schemas.openxmlformats.org/officeDocument/2006/relationships/slideLayout" Target="../slideLayouts/slideLayout660.xml"/><Relationship Id="rId10" Type="http://schemas.openxmlformats.org/officeDocument/2006/relationships/slideLayout" Target="../slideLayouts/slideLayout665.xml"/><Relationship Id="rId4" Type="http://schemas.openxmlformats.org/officeDocument/2006/relationships/slideLayout" Target="../slideLayouts/slideLayout659.xml"/><Relationship Id="rId9" Type="http://schemas.openxmlformats.org/officeDocument/2006/relationships/slideLayout" Target="../slideLayouts/slideLayout66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3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5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80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83.xml"/><Relationship Id="rId10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7.xml"/><Relationship Id="rId13" Type="http://schemas.openxmlformats.org/officeDocument/2006/relationships/slideLayout" Target="../slideLayouts/slideLayout702.xml"/><Relationship Id="rId3" Type="http://schemas.openxmlformats.org/officeDocument/2006/relationships/slideLayout" Target="../slideLayouts/slideLayout692.xml"/><Relationship Id="rId7" Type="http://schemas.openxmlformats.org/officeDocument/2006/relationships/slideLayout" Target="../slideLayouts/slideLayout696.xml"/><Relationship Id="rId12" Type="http://schemas.openxmlformats.org/officeDocument/2006/relationships/slideLayout" Target="../slideLayouts/slideLayout701.xml"/><Relationship Id="rId17" Type="http://schemas.openxmlformats.org/officeDocument/2006/relationships/theme" Target="../theme/theme61.xml"/><Relationship Id="rId2" Type="http://schemas.openxmlformats.org/officeDocument/2006/relationships/slideLayout" Target="../slideLayouts/slideLayout691.xml"/><Relationship Id="rId16" Type="http://schemas.openxmlformats.org/officeDocument/2006/relationships/slideLayout" Target="../slideLayouts/slideLayout705.xml"/><Relationship Id="rId1" Type="http://schemas.openxmlformats.org/officeDocument/2006/relationships/slideLayout" Target="../slideLayouts/slideLayout690.xml"/><Relationship Id="rId6" Type="http://schemas.openxmlformats.org/officeDocument/2006/relationships/slideLayout" Target="../slideLayouts/slideLayout695.xml"/><Relationship Id="rId11" Type="http://schemas.openxmlformats.org/officeDocument/2006/relationships/slideLayout" Target="../slideLayouts/slideLayout700.xml"/><Relationship Id="rId5" Type="http://schemas.openxmlformats.org/officeDocument/2006/relationships/slideLayout" Target="../slideLayouts/slideLayout694.xml"/><Relationship Id="rId15" Type="http://schemas.openxmlformats.org/officeDocument/2006/relationships/slideLayout" Target="../slideLayouts/slideLayout704.xml"/><Relationship Id="rId10" Type="http://schemas.openxmlformats.org/officeDocument/2006/relationships/slideLayout" Target="../slideLayouts/slideLayout699.xml"/><Relationship Id="rId4" Type="http://schemas.openxmlformats.org/officeDocument/2006/relationships/slideLayout" Target="../slideLayouts/slideLayout693.xml"/><Relationship Id="rId9" Type="http://schemas.openxmlformats.org/officeDocument/2006/relationships/slideLayout" Target="../slideLayouts/slideLayout698.xml"/><Relationship Id="rId14" Type="http://schemas.openxmlformats.org/officeDocument/2006/relationships/slideLayout" Target="../slideLayouts/slideLayout703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3.xml"/><Relationship Id="rId3" Type="http://schemas.openxmlformats.org/officeDocument/2006/relationships/slideLayout" Target="../slideLayouts/slideLayout708.xml"/><Relationship Id="rId7" Type="http://schemas.openxmlformats.org/officeDocument/2006/relationships/slideLayout" Target="../slideLayouts/slideLayout712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707.xml"/><Relationship Id="rId1" Type="http://schemas.openxmlformats.org/officeDocument/2006/relationships/slideLayout" Target="../slideLayouts/slideLayout706.xml"/><Relationship Id="rId6" Type="http://schemas.openxmlformats.org/officeDocument/2006/relationships/slideLayout" Target="../slideLayouts/slideLayout711.xml"/><Relationship Id="rId11" Type="http://schemas.openxmlformats.org/officeDocument/2006/relationships/slideLayout" Target="../slideLayouts/slideLayout716.xml"/><Relationship Id="rId5" Type="http://schemas.openxmlformats.org/officeDocument/2006/relationships/slideLayout" Target="../slideLayouts/slideLayout710.xml"/><Relationship Id="rId10" Type="http://schemas.openxmlformats.org/officeDocument/2006/relationships/slideLayout" Target="../slideLayouts/slideLayout715.xml"/><Relationship Id="rId4" Type="http://schemas.openxmlformats.org/officeDocument/2006/relationships/slideLayout" Target="../slideLayouts/slideLayout709.xml"/><Relationship Id="rId9" Type="http://schemas.openxmlformats.org/officeDocument/2006/relationships/slideLayout" Target="../slideLayouts/slideLayout71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19.xml"/><Relationship Id="rId7" Type="http://schemas.openxmlformats.org/officeDocument/2006/relationships/slideLayout" Target="../slideLayouts/slideLayout723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718.xml"/><Relationship Id="rId1" Type="http://schemas.openxmlformats.org/officeDocument/2006/relationships/slideLayout" Target="../slideLayouts/slideLayout717.xml"/><Relationship Id="rId6" Type="http://schemas.openxmlformats.org/officeDocument/2006/relationships/slideLayout" Target="../slideLayouts/slideLayout722.xml"/><Relationship Id="rId11" Type="http://schemas.openxmlformats.org/officeDocument/2006/relationships/slideLayout" Target="../slideLayouts/slideLayout727.xml"/><Relationship Id="rId5" Type="http://schemas.openxmlformats.org/officeDocument/2006/relationships/slideLayout" Target="../slideLayouts/slideLayout721.xml"/><Relationship Id="rId10" Type="http://schemas.openxmlformats.org/officeDocument/2006/relationships/slideLayout" Target="../slideLayouts/slideLayout726.xml"/><Relationship Id="rId4" Type="http://schemas.openxmlformats.org/officeDocument/2006/relationships/slideLayout" Target="../slideLayouts/slideLayout720.xml"/><Relationship Id="rId9" Type="http://schemas.openxmlformats.org/officeDocument/2006/relationships/slideLayout" Target="../slideLayouts/slideLayout72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5.xml"/><Relationship Id="rId13" Type="http://schemas.openxmlformats.org/officeDocument/2006/relationships/theme" Target="../theme/theme64.xml"/><Relationship Id="rId3" Type="http://schemas.openxmlformats.org/officeDocument/2006/relationships/slideLayout" Target="../slideLayouts/slideLayout730.xml"/><Relationship Id="rId7" Type="http://schemas.openxmlformats.org/officeDocument/2006/relationships/slideLayout" Target="../slideLayouts/slideLayout734.xml"/><Relationship Id="rId12" Type="http://schemas.openxmlformats.org/officeDocument/2006/relationships/slideLayout" Target="../slideLayouts/slideLayout739.xml"/><Relationship Id="rId2" Type="http://schemas.openxmlformats.org/officeDocument/2006/relationships/slideLayout" Target="../slideLayouts/slideLayout729.xml"/><Relationship Id="rId1" Type="http://schemas.openxmlformats.org/officeDocument/2006/relationships/slideLayout" Target="../slideLayouts/slideLayout728.xml"/><Relationship Id="rId6" Type="http://schemas.openxmlformats.org/officeDocument/2006/relationships/slideLayout" Target="../slideLayouts/slideLayout733.xml"/><Relationship Id="rId11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2.xml"/><Relationship Id="rId10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1.xml"/><Relationship Id="rId9" Type="http://schemas.openxmlformats.org/officeDocument/2006/relationships/slideLayout" Target="../slideLayouts/slideLayout736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7.xml"/><Relationship Id="rId3" Type="http://schemas.openxmlformats.org/officeDocument/2006/relationships/slideLayout" Target="../slideLayouts/slideLayout742.xml"/><Relationship Id="rId7" Type="http://schemas.openxmlformats.org/officeDocument/2006/relationships/slideLayout" Target="../slideLayouts/slideLayout746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41.xml"/><Relationship Id="rId1" Type="http://schemas.openxmlformats.org/officeDocument/2006/relationships/slideLayout" Target="../slideLayouts/slideLayout740.xml"/><Relationship Id="rId6" Type="http://schemas.openxmlformats.org/officeDocument/2006/relationships/slideLayout" Target="../slideLayouts/slideLayout745.xml"/><Relationship Id="rId11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4.xml"/><Relationship Id="rId10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3.xml"/><Relationship Id="rId9" Type="http://schemas.openxmlformats.org/officeDocument/2006/relationships/slideLayout" Target="../slideLayouts/slideLayout748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8.xml"/><Relationship Id="rId3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7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52.xml"/><Relationship Id="rId1" Type="http://schemas.openxmlformats.org/officeDocument/2006/relationships/slideLayout" Target="../slideLayouts/slideLayout751.xml"/><Relationship Id="rId6" Type="http://schemas.openxmlformats.org/officeDocument/2006/relationships/slideLayout" Target="../slideLayouts/slideLayout756.xml"/><Relationship Id="rId11" Type="http://schemas.openxmlformats.org/officeDocument/2006/relationships/slideLayout" Target="../slideLayouts/slideLayout761.xml"/><Relationship Id="rId5" Type="http://schemas.openxmlformats.org/officeDocument/2006/relationships/slideLayout" Target="../slideLayouts/slideLayout755.xml"/><Relationship Id="rId10" Type="http://schemas.openxmlformats.org/officeDocument/2006/relationships/slideLayout" Target="../slideLayouts/slideLayout760.xml"/><Relationship Id="rId4" Type="http://schemas.openxmlformats.org/officeDocument/2006/relationships/slideLayout" Target="../slideLayouts/slideLayout754.xml"/><Relationship Id="rId9" Type="http://schemas.openxmlformats.org/officeDocument/2006/relationships/slideLayout" Target="../slideLayouts/slideLayout759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64.xml"/><Relationship Id="rId7" Type="http://schemas.openxmlformats.org/officeDocument/2006/relationships/slideLayout" Target="../slideLayouts/slideLayout768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63.xml"/><Relationship Id="rId1" Type="http://schemas.openxmlformats.org/officeDocument/2006/relationships/slideLayout" Target="../slideLayouts/slideLayout762.xml"/><Relationship Id="rId6" Type="http://schemas.openxmlformats.org/officeDocument/2006/relationships/slideLayout" Target="../slideLayouts/slideLayout767.xml"/><Relationship Id="rId11" Type="http://schemas.openxmlformats.org/officeDocument/2006/relationships/slideLayout" Target="../slideLayouts/slideLayout772.xml"/><Relationship Id="rId5" Type="http://schemas.openxmlformats.org/officeDocument/2006/relationships/slideLayout" Target="../slideLayouts/slideLayout766.xml"/><Relationship Id="rId10" Type="http://schemas.openxmlformats.org/officeDocument/2006/relationships/slideLayout" Target="../slideLayouts/slideLayout771.xml"/><Relationship Id="rId4" Type="http://schemas.openxmlformats.org/officeDocument/2006/relationships/slideLayout" Target="../slideLayouts/slideLayout765.xml"/><Relationship Id="rId9" Type="http://schemas.openxmlformats.org/officeDocument/2006/relationships/slideLayout" Target="../slideLayouts/slideLayout770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0.xml"/><Relationship Id="rId3" Type="http://schemas.openxmlformats.org/officeDocument/2006/relationships/slideLayout" Target="../slideLayouts/slideLayout775.xml"/><Relationship Id="rId7" Type="http://schemas.openxmlformats.org/officeDocument/2006/relationships/slideLayout" Target="../slideLayouts/slideLayout779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74.xml"/><Relationship Id="rId1" Type="http://schemas.openxmlformats.org/officeDocument/2006/relationships/slideLayout" Target="../slideLayouts/slideLayout773.xml"/><Relationship Id="rId6" Type="http://schemas.openxmlformats.org/officeDocument/2006/relationships/slideLayout" Target="../slideLayouts/slideLayout778.xml"/><Relationship Id="rId11" Type="http://schemas.openxmlformats.org/officeDocument/2006/relationships/slideLayout" Target="../slideLayouts/slideLayout783.xml"/><Relationship Id="rId5" Type="http://schemas.openxmlformats.org/officeDocument/2006/relationships/slideLayout" Target="../slideLayouts/slideLayout777.xml"/><Relationship Id="rId10" Type="http://schemas.openxmlformats.org/officeDocument/2006/relationships/slideLayout" Target="../slideLayouts/slideLayout782.xml"/><Relationship Id="rId4" Type="http://schemas.openxmlformats.org/officeDocument/2006/relationships/slideLayout" Target="../slideLayouts/slideLayout776.xml"/><Relationship Id="rId9" Type="http://schemas.openxmlformats.org/officeDocument/2006/relationships/slideLayout" Target="../slideLayouts/slideLayout781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1.xml"/><Relationship Id="rId3" Type="http://schemas.openxmlformats.org/officeDocument/2006/relationships/slideLayout" Target="../slideLayouts/slideLayout786.xml"/><Relationship Id="rId7" Type="http://schemas.openxmlformats.org/officeDocument/2006/relationships/slideLayout" Target="../slideLayouts/slideLayout790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85.xml"/><Relationship Id="rId1" Type="http://schemas.openxmlformats.org/officeDocument/2006/relationships/slideLayout" Target="../slideLayouts/slideLayout784.xml"/><Relationship Id="rId6" Type="http://schemas.openxmlformats.org/officeDocument/2006/relationships/slideLayout" Target="../slideLayouts/slideLayout789.xml"/><Relationship Id="rId11" Type="http://schemas.openxmlformats.org/officeDocument/2006/relationships/slideLayout" Target="../slideLayouts/slideLayout794.xml"/><Relationship Id="rId5" Type="http://schemas.openxmlformats.org/officeDocument/2006/relationships/slideLayout" Target="../slideLayouts/slideLayout788.xml"/><Relationship Id="rId10" Type="http://schemas.openxmlformats.org/officeDocument/2006/relationships/slideLayout" Target="../slideLayouts/slideLayout793.xml"/><Relationship Id="rId4" Type="http://schemas.openxmlformats.org/officeDocument/2006/relationships/slideLayout" Target="../slideLayouts/slideLayout787.xml"/><Relationship Id="rId9" Type="http://schemas.openxmlformats.org/officeDocument/2006/relationships/slideLayout" Target="../slideLayouts/slideLayout7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2.xml"/><Relationship Id="rId13" Type="http://schemas.openxmlformats.org/officeDocument/2006/relationships/theme" Target="../theme/theme70.xml"/><Relationship Id="rId3" Type="http://schemas.openxmlformats.org/officeDocument/2006/relationships/slideLayout" Target="../slideLayouts/slideLayout797.xml"/><Relationship Id="rId7" Type="http://schemas.openxmlformats.org/officeDocument/2006/relationships/slideLayout" Target="../slideLayouts/slideLayout801.xml"/><Relationship Id="rId12" Type="http://schemas.openxmlformats.org/officeDocument/2006/relationships/slideLayout" Target="../slideLayouts/slideLayout806.xml"/><Relationship Id="rId2" Type="http://schemas.openxmlformats.org/officeDocument/2006/relationships/slideLayout" Target="../slideLayouts/slideLayout796.xml"/><Relationship Id="rId1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800.xml"/><Relationship Id="rId11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799.xml"/><Relationship Id="rId10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803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4.xml"/><Relationship Id="rId3" Type="http://schemas.openxmlformats.org/officeDocument/2006/relationships/slideLayout" Target="../slideLayouts/slideLayout809.xml"/><Relationship Id="rId7" Type="http://schemas.openxmlformats.org/officeDocument/2006/relationships/slideLayout" Target="../slideLayouts/slideLayout813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808.xml"/><Relationship Id="rId1" Type="http://schemas.openxmlformats.org/officeDocument/2006/relationships/slideLayout" Target="../slideLayouts/slideLayout807.xml"/><Relationship Id="rId6" Type="http://schemas.openxmlformats.org/officeDocument/2006/relationships/slideLayout" Target="../slideLayouts/slideLayout812.xml"/><Relationship Id="rId11" Type="http://schemas.openxmlformats.org/officeDocument/2006/relationships/slideLayout" Target="../slideLayouts/slideLayout817.xml"/><Relationship Id="rId5" Type="http://schemas.openxmlformats.org/officeDocument/2006/relationships/slideLayout" Target="../slideLayouts/slideLayout811.xml"/><Relationship Id="rId10" Type="http://schemas.openxmlformats.org/officeDocument/2006/relationships/slideLayout" Target="../slideLayouts/slideLayout816.xml"/><Relationship Id="rId4" Type="http://schemas.openxmlformats.org/officeDocument/2006/relationships/slideLayout" Target="../slideLayouts/slideLayout810.xml"/><Relationship Id="rId9" Type="http://schemas.openxmlformats.org/officeDocument/2006/relationships/slideLayout" Target="../slideLayouts/slideLayout815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5.xml"/><Relationship Id="rId13" Type="http://schemas.openxmlformats.org/officeDocument/2006/relationships/slideLayout" Target="../slideLayouts/slideLayout83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820.xml"/><Relationship Id="rId7" Type="http://schemas.openxmlformats.org/officeDocument/2006/relationships/slideLayout" Target="../slideLayouts/slideLayout824.xml"/><Relationship Id="rId12" Type="http://schemas.openxmlformats.org/officeDocument/2006/relationships/slideLayout" Target="../slideLayouts/slideLayout82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19.xml"/><Relationship Id="rId16" Type="http://schemas.openxmlformats.org/officeDocument/2006/relationships/theme" Target="../theme/theme72.xml"/><Relationship Id="rId1" Type="http://schemas.openxmlformats.org/officeDocument/2006/relationships/slideLayout" Target="../slideLayouts/slideLayout818.xml"/><Relationship Id="rId6" Type="http://schemas.openxmlformats.org/officeDocument/2006/relationships/slideLayout" Target="../slideLayouts/slideLayout823.xml"/><Relationship Id="rId11" Type="http://schemas.openxmlformats.org/officeDocument/2006/relationships/slideLayout" Target="../slideLayouts/slideLayout828.xml"/><Relationship Id="rId5" Type="http://schemas.openxmlformats.org/officeDocument/2006/relationships/slideLayout" Target="../slideLayouts/slideLayout822.xml"/><Relationship Id="rId15" Type="http://schemas.openxmlformats.org/officeDocument/2006/relationships/slideLayout" Target="../slideLayouts/slideLayout832.xml"/><Relationship Id="rId10" Type="http://schemas.openxmlformats.org/officeDocument/2006/relationships/slideLayout" Target="../slideLayouts/slideLayout827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821.xml"/><Relationship Id="rId9" Type="http://schemas.openxmlformats.org/officeDocument/2006/relationships/slideLayout" Target="../slideLayouts/slideLayout826.xml"/><Relationship Id="rId14" Type="http://schemas.openxmlformats.org/officeDocument/2006/relationships/slideLayout" Target="../slideLayouts/slideLayout831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0.xml"/><Relationship Id="rId3" Type="http://schemas.openxmlformats.org/officeDocument/2006/relationships/slideLayout" Target="../slideLayouts/slideLayout835.xml"/><Relationship Id="rId7" Type="http://schemas.openxmlformats.org/officeDocument/2006/relationships/slideLayout" Target="../slideLayouts/slideLayout83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834.xml"/><Relationship Id="rId1" Type="http://schemas.openxmlformats.org/officeDocument/2006/relationships/slideLayout" Target="../slideLayouts/slideLayout833.xml"/><Relationship Id="rId6" Type="http://schemas.openxmlformats.org/officeDocument/2006/relationships/slideLayout" Target="../slideLayouts/slideLayout838.xml"/><Relationship Id="rId11" Type="http://schemas.openxmlformats.org/officeDocument/2006/relationships/slideLayout" Target="../slideLayouts/slideLayout843.xml"/><Relationship Id="rId5" Type="http://schemas.openxmlformats.org/officeDocument/2006/relationships/slideLayout" Target="../slideLayouts/slideLayout837.xml"/><Relationship Id="rId10" Type="http://schemas.openxmlformats.org/officeDocument/2006/relationships/slideLayout" Target="../slideLayouts/slideLayout842.xml"/><Relationship Id="rId4" Type="http://schemas.openxmlformats.org/officeDocument/2006/relationships/slideLayout" Target="../slideLayouts/slideLayout836.xml"/><Relationship Id="rId9" Type="http://schemas.openxmlformats.org/officeDocument/2006/relationships/slideLayout" Target="../slideLayouts/slideLayout84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1.xml"/><Relationship Id="rId3" Type="http://schemas.openxmlformats.org/officeDocument/2006/relationships/slideLayout" Target="../slideLayouts/slideLayout846.xml"/><Relationship Id="rId7" Type="http://schemas.openxmlformats.org/officeDocument/2006/relationships/slideLayout" Target="../slideLayouts/slideLayout85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45.xml"/><Relationship Id="rId1" Type="http://schemas.openxmlformats.org/officeDocument/2006/relationships/slideLayout" Target="../slideLayouts/slideLayout844.xml"/><Relationship Id="rId6" Type="http://schemas.openxmlformats.org/officeDocument/2006/relationships/slideLayout" Target="../slideLayouts/slideLayout849.xml"/><Relationship Id="rId11" Type="http://schemas.openxmlformats.org/officeDocument/2006/relationships/slideLayout" Target="../slideLayouts/slideLayout854.xml"/><Relationship Id="rId5" Type="http://schemas.openxmlformats.org/officeDocument/2006/relationships/slideLayout" Target="../slideLayouts/slideLayout848.xml"/><Relationship Id="rId10" Type="http://schemas.openxmlformats.org/officeDocument/2006/relationships/slideLayout" Target="../slideLayouts/slideLayout853.xml"/><Relationship Id="rId4" Type="http://schemas.openxmlformats.org/officeDocument/2006/relationships/slideLayout" Target="../slideLayouts/slideLayout847.xml"/><Relationship Id="rId9" Type="http://schemas.openxmlformats.org/officeDocument/2006/relationships/slideLayout" Target="../slideLayouts/slideLayout85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2.xml"/><Relationship Id="rId3" Type="http://schemas.openxmlformats.org/officeDocument/2006/relationships/slideLayout" Target="../slideLayouts/slideLayout857.xml"/><Relationship Id="rId7" Type="http://schemas.openxmlformats.org/officeDocument/2006/relationships/slideLayout" Target="../slideLayouts/slideLayout86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56.xml"/><Relationship Id="rId1" Type="http://schemas.openxmlformats.org/officeDocument/2006/relationships/slideLayout" Target="../slideLayouts/slideLayout855.xml"/><Relationship Id="rId6" Type="http://schemas.openxmlformats.org/officeDocument/2006/relationships/slideLayout" Target="../slideLayouts/slideLayout860.xml"/><Relationship Id="rId11" Type="http://schemas.openxmlformats.org/officeDocument/2006/relationships/slideLayout" Target="../slideLayouts/slideLayout865.xml"/><Relationship Id="rId5" Type="http://schemas.openxmlformats.org/officeDocument/2006/relationships/slideLayout" Target="../slideLayouts/slideLayout859.xml"/><Relationship Id="rId10" Type="http://schemas.openxmlformats.org/officeDocument/2006/relationships/slideLayout" Target="../slideLayouts/slideLayout864.xml"/><Relationship Id="rId4" Type="http://schemas.openxmlformats.org/officeDocument/2006/relationships/slideLayout" Target="../slideLayouts/slideLayout858.xml"/><Relationship Id="rId9" Type="http://schemas.openxmlformats.org/officeDocument/2006/relationships/slideLayout" Target="../slideLayouts/slideLayout86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3.xml"/><Relationship Id="rId3" Type="http://schemas.openxmlformats.org/officeDocument/2006/relationships/slideLayout" Target="../slideLayouts/slideLayout868.xml"/><Relationship Id="rId7" Type="http://schemas.openxmlformats.org/officeDocument/2006/relationships/slideLayout" Target="../slideLayouts/slideLayout87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67.xml"/><Relationship Id="rId1" Type="http://schemas.openxmlformats.org/officeDocument/2006/relationships/slideLayout" Target="../slideLayouts/slideLayout866.xml"/><Relationship Id="rId6" Type="http://schemas.openxmlformats.org/officeDocument/2006/relationships/slideLayout" Target="../slideLayouts/slideLayout871.xml"/><Relationship Id="rId11" Type="http://schemas.openxmlformats.org/officeDocument/2006/relationships/slideLayout" Target="../slideLayouts/slideLayout876.xml"/><Relationship Id="rId5" Type="http://schemas.openxmlformats.org/officeDocument/2006/relationships/slideLayout" Target="../slideLayouts/slideLayout870.xml"/><Relationship Id="rId10" Type="http://schemas.openxmlformats.org/officeDocument/2006/relationships/slideLayout" Target="../slideLayouts/slideLayout875.xml"/><Relationship Id="rId4" Type="http://schemas.openxmlformats.org/officeDocument/2006/relationships/slideLayout" Target="../slideLayouts/slideLayout869.xml"/><Relationship Id="rId9" Type="http://schemas.openxmlformats.org/officeDocument/2006/relationships/slideLayout" Target="../slideLayouts/slideLayout87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4.xml"/><Relationship Id="rId3" Type="http://schemas.openxmlformats.org/officeDocument/2006/relationships/slideLayout" Target="../slideLayouts/slideLayout879.xml"/><Relationship Id="rId7" Type="http://schemas.openxmlformats.org/officeDocument/2006/relationships/slideLayout" Target="../slideLayouts/slideLayout88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78.xml"/><Relationship Id="rId1" Type="http://schemas.openxmlformats.org/officeDocument/2006/relationships/slideLayout" Target="../slideLayouts/slideLayout877.xml"/><Relationship Id="rId6" Type="http://schemas.openxmlformats.org/officeDocument/2006/relationships/slideLayout" Target="../slideLayouts/slideLayout882.xml"/><Relationship Id="rId11" Type="http://schemas.openxmlformats.org/officeDocument/2006/relationships/slideLayout" Target="../slideLayouts/slideLayout887.xml"/><Relationship Id="rId5" Type="http://schemas.openxmlformats.org/officeDocument/2006/relationships/slideLayout" Target="../slideLayouts/slideLayout881.xml"/><Relationship Id="rId10" Type="http://schemas.openxmlformats.org/officeDocument/2006/relationships/slideLayout" Target="../slideLayouts/slideLayout886.xml"/><Relationship Id="rId4" Type="http://schemas.openxmlformats.org/officeDocument/2006/relationships/slideLayout" Target="../slideLayouts/slideLayout880.xml"/><Relationship Id="rId9" Type="http://schemas.openxmlformats.org/officeDocument/2006/relationships/slideLayout" Target="../slideLayouts/slideLayout88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5.xml"/><Relationship Id="rId3" Type="http://schemas.openxmlformats.org/officeDocument/2006/relationships/slideLayout" Target="../slideLayouts/slideLayout890.xml"/><Relationship Id="rId7" Type="http://schemas.openxmlformats.org/officeDocument/2006/relationships/slideLayout" Target="../slideLayouts/slideLayout89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89.xml"/><Relationship Id="rId1" Type="http://schemas.openxmlformats.org/officeDocument/2006/relationships/slideLayout" Target="../slideLayouts/slideLayout888.xml"/><Relationship Id="rId6" Type="http://schemas.openxmlformats.org/officeDocument/2006/relationships/slideLayout" Target="../slideLayouts/slideLayout893.xml"/><Relationship Id="rId11" Type="http://schemas.openxmlformats.org/officeDocument/2006/relationships/slideLayout" Target="../slideLayouts/slideLayout898.xml"/><Relationship Id="rId5" Type="http://schemas.openxmlformats.org/officeDocument/2006/relationships/slideLayout" Target="../slideLayouts/slideLayout892.xml"/><Relationship Id="rId10" Type="http://schemas.openxmlformats.org/officeDocument/2006/relationships/slideLayout" Target="../slideLayouts/slideLayout897.xml"/><Relationship Id="rId4" Type="http://schemas.openxmlformats.org/officeDocument/2006/relationships/slideLayout" Target="../slideLayouts/slideLayout891.xml"/><Relationship Id="rId9" Type="http://schemas.openxmlformats.org/officeDocument/2006/relationships/slideLayout" Target="../slideLayouts/slideLayout89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6.xml"/><Relationship Id="rId3" Type="http://schemas.openxmlformats.org/officeDocument/2006/relationships/slideLayout" Target="../slideLayouts/slideLayout901.xml"/><Relationship Id="rId7" Type="http://schemas.openxmlformats.org/officeDocument/2006/relationships/slideLayout" Target="../slideLayouts/slideLayout90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900.xml"/><Relationship Id="rId1" Type="http://schemas.openxmlformats.org/officeDocument/2006/relationships/slideLayout" Target="../slideLayouts/slideLayout899.xml"/><Relationship Id="rId6" Type="http://schemas.openxmlformats.org/officeDocument/2006/relationships/slideLayout" Target="../slideLayouts/slideLayout904.xml"/><Relationship Id="rId11" Type="http://schemas.openxmlformats.org/officeDocument/2006/relationships/slideLayout" Target="../slideLayouts/slideLayout909.xml"/><Relationship Id="rId5" Type="http://schemas.openxmlformats.org/officeDocument/2006/relationships/slideLayout" Target="../slideLayouts/slideLayout903.xml"/><Relationship Id="rId10" Type="http://schemas.openxmlformats.org/officeDocument/2006/relationships/slideLayout" Target="../slideLayouts/slideLayout908.xml"/><Relationship Id="rId4" Type="http://schemas.openxmlformats.org/officeDocument/2006/relationships/slideLayout" Target="../slideLayouts/slideLayout902.xml"/><Relationship Id="rId9" Type="http://schemas.openxmlformats.org/officeDocument/2006/relationships/slideLayout" Target="../slideLayouts/slideLayout90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7.xml"/><Relationship Id="rId3" Type="http://schemas.openxmlformats.org/officeDocument/2006/relationships/slideLayout" Target="../slideLayouts/slideLayout912.xml"/><Relationship Id="rId7" Type="http://schemas.openxmlformats.org/officeDocument/2006/relationships/slideLayout" Target="../slideLayouts/slideLayout91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911.xml"/><Relationship Id="rId1" Type="http://schemas.openxmlformats.org/officeDocument/2006/relationships/slideLayout" Target="../slideLayouts/slideLayout910.xml"/><Relationship Id="rId6" Type="http://schemas.openxmlformats.org/officeDocument/2006/relationships/slideLayout" Target="../slideLayouts/slideLayout915.xml"/><Relationship Id="rId11" Type="http://schemas.openxmlformats.org/officeDocument/2006/relationships/slideLayout" Target="../slideLayouts/slideLayout920.xml"/><Relationship Id="rId5" Type="http://schemas.openxmlformats.org/officeDocument/2006/relationships/slideLayout" Target="../slideLayouts/slideLayout914.xml"/><Relationship Id="rId10" Type="http://schemas.openxmlformats.org/officeDocument/2006/relationships/slideLayout" Target="../slideLayouts/slideLayout919.xml"/><Relationship Id="rId4" Type="http://schemas.openxmlformats.org/officeDocument/2006/relationships/slideLayout" Target="../slideLayouts/slideLayout913.xml"/><Relationship Id="rId9" Type="http://schemas.openxmlformats.org/officeDocument/2006/relationships/slideLayout" Target="../slideLayouts/slideLayout91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8.xml"/><Relationship Id="rId3" Type="http://schemas.openxmlformats.org/officeDocument/2006/relationships/slideLayout" Target="../slideLayouts/slideLayout923.xml"/><Relationship Id="rId7" Type="http://schemas.openxmlformats.org/officeDocument/2006/relationships/slideLayout" Target="../slideLayouts/slideLayout92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922.xml"/><Relationship Id="rId1" Type="http://schemas.openxmlformats.org/officeDocument/2006/relationships/slideLayout" Target="../slideLayouts/slideLayout921.xml"/><Relationship Id="rId6" Type="http://schemas.openxmlformats.org/officeDocument/2006/relationships/slideLayout" Target="../slideLayouts/slideLayout926.xml"/><Relationship Id="rId11" Type="http://schemas.openxmlformats.org/officeDocument/2006/relationships/slideLayout" Target="../slideLayouts/slideLayout931.xml"/><Relationship Id="rId5" Type="http://schemas.openxmlformats.org/officeDocument/2006/relationships/slideLayout" Target="../slideLayouts/slideLayout925.xml"/><Relationship Id="rId10" Type="http://schemas.openxmlformats.org/officeDocument/2006/relationships/slideLayout" Target="../slideLayouts/slideLayout930.xml"/><Relationship Id="rId4" Type="http://schemas.openxmlformats.org/officeDocument/2006/relationships/slideLayout" Target="../slideLayouts/slideLayout924.xml"/><Relationship Id="rId9" Type="http://schemas.openxmlformats.org/officeDocument/2006/relationships/slideLayout" Target="../slideLayouts/slideLayout92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9.xml"/><Relationship Id="rId3" Type="http://schemas.openxmlformats.org/officeDocument/2006/relationships/slideLayout" Target="../slideLayouts/slideLayout934.xml"/><Relationship Id="rId7" Type="http://schemas.openxmlformats.org/officeDocument/2006/relationships/slideLayout" Target="../slideLayouts/slideLayout93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933.xml"/><Relationship Id="rId1" Type="http://schemas.openxmlformats.org/officeDocument/2006/relationships/slideLayout" Target="../slideLayouts/slideLayout932.xml"/><Relationship Id="rId6" Type="http://schemas.openxmlformats.org/officeDocument/2006/relationships/slideLayout" Target="../slideLayouts/slideLayout937.xml"/><Relationship Id="rId11" Type="http://schemas.openxmlformats.org/officeDocument/2006/relationships/slideLayout" Target="../slideLayouts/slideLayout942.xml"/><Relationship Id="rId5" Type="http://schemas.openxmlformats.org/officeDocument/2006/relationships/slideLayout" Target="../slideLayouts/slideLayout936.xml"/><Relationship Id="rId10" Type="http://schemas.openxmlformats.org/officeDocument/2006/relationships/slideLayout" Target="../slideLayouts/slideLayout941.xml"/><Relationship Id="rId4" Type="http://schemas.openxmlformats.org/officeDocument/2006/relationships/slideLayout" Target="../slideLayouts/slideLayout935.xml"/><Relationship Id="rId9" Type="http://schemas.openxmlformats.org/officeDocument/2006/relationships/slideLayout" Target="../slideLayouts/slideLayout94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0.xml"/><Relationship Id="rId3" Type="http://schemas.openxmlformats.org/officeDocument/2006/relationships/slideLayout" Target="../slideLayouts/slideLayout945.xml"/><Relationship Id="rId7" Type="http://schemas.openxmlformats.org/officeDocument/2006/relationships/slideLayout" Target="../slideLayouts/slideLayout94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44.xml"/><Relationship Id="rId1" Type="http://schemas.openxmlformats.org/officeDocument/2006/relationships/slideLayout" Target="../slideLayouts/slideLayout943.xml"/><Relationship Id="rId6" Type="http://schemas.openxmlformats.org/officeDocument/2006/relationships/slideLayout" Target="../slideLayouts/slideLayout948.xml"/><Relationship Id="rId11" Type="http://schemas.openxmlformats.org/officeDocument/2006/relationships/slideLayout" Target="../slideLayouts/slideLayout953.xml"/><Relationship Id="rId5" Type="http://schemas.openxmlformats.org/officeDocument/2006/relationships/slideLayout" Target="../slideLayouts/slideLayout947.xml"/><Relationship Id="rId10" Type="http://schemas.openxmlformats.org/officeDocument/2006/relationships/slideLayout" Target="../slideLayouts/slideLayout952.xml"/><Relationship Id="rId4" Type="http://schemas.openxmlformats.org/officeDocument/2006/relationships/slideLayout" Target="../slideLayouts/slideLayout946.xml"/><Relationship Id="rId9" Type="http://schemas.openxmlformats.org/officeDocument/2006/relationships/slideLayout" Target="../slideLayouts/slideLayout95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1.xml"/><Relationship Id="rId3" Type="http://schemas.openxmlformats.org/officeDocument/2006/relationships/slideLayout" Target="../slideLayouts/slideLayout956.xml"/><Relationship Id="rId7" Type="http://schemas.openxmlformats.org/officeDocument/2006/relationships/slideLayout" Target="../slideLayouts/slideLayout96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55.xml"/><Relationship Id="rId1" Type="http://schemas.openxmlformats.org/officeDocument/2006/relationships/slideLayout" Target="../slideLayouts/slideLayout954.xml"/><Relationship Id="rId6" Type="http://schemas.openxmlformats.org/officeDocument/2006/relationships/slideLayout" Target="../slideLayouts/slideLayout959.xml"/><Relationship Id="rId11" Type="http://schemas.openxmlformats.org/officeDocument/2006/relationships/slideLayout" Target="../slideLayouts/slideLayout964.xml"/><Relationship Id="rId5" Type="http://schemas.openxmlformats.org/officeDocument/2006/relationships/slideLayout" Target="../slideLayouts/slideLayout958.xml"/><Relationship Id="rId10" Type="http://schemas.openxmlformats.org/officeDocument/2006/relationships/slideLayout" Target="../slideLayouts/slideLayout963.xml"/><Relationship Id="rId4" Type="http://schemas.openxmlformats.org/officeDocument/2006/relationships/slideLayout" Target="../slideLayouts/slideLayout957.xml"/><Relationship Id="rId9" Type="http://schemas.openxmlformats.org/officeDocument/2006/relationships/slideLayout" Target="../slideLayouts/slideLayout9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4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6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2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2" y="246377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2" y="1808166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20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C899-567F-4427-8D09-D47BFAA404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9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7" y="642587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0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0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9F43-9682-490C-AC98-23EBEFF361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9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7" y="6425875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16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9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7" y="642587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2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  <p:sldLayoutId id="2147484036" r:id="rId12"/>
    <p:sldLayoutId id="2147484037" r:id="rId13"/>
    <p:sldLayoutId id="2147484038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8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5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5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25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B06DA-93A8-4158-BBF7-618568F91C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7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5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3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32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3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60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3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53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71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  <p:sldLayoutId id="2147484364" r:id="rId13"/>
    <p:sldLayoutId id="2147484365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5D32-4F12-455E-BA08-548B5544B0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3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9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7" y="642587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1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3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49" r:id="rId12"/>
    <p:sldLayoutId id="2147484450" r:id="rId13"/>
    <p:sldLayoutId id="2147484451" r:id="rId14"/>
    <p:sldLayoutId id="2147484452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5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1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233363"/>
            <a:ext cx="9144000" cy="1349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90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52A4"/>
              </a:solidFill>
              <a:latin typeface="Calibri" panose="020F0502020204030204" pitchFamily="34" charset="0"/>
            </a:endParaRPr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266421" y="5236150"/>
            <a:ext cx="131048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246375"/>
            <a:ext cx="682625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750" y="1808163"/>
            <a:ext cx="8064500" cy="436879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028950" y="64410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27282" y="64410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E9978AC-A1F9-4B1E-A181-95F67D407BED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962" b="15372"/>
          <a:stretch/>
        </p:blipFill>
        <p:spPr>
          <a:xfrm rot="18138426" flipH="1">
            <a:off x="8022500" y="374647"/>
            <a:ext cx="1044000" cy="10440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19050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578" r="12600" b="12525"/>
          <a:stretch/>
        </p:blipFill>
        <p:spPr>
          <a:xfrm>
            <a:off x="7432766" y="374647"/>
            <a:ext cx="1044000" cy="10440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rgbClr val="FFFF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6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0" kern="12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18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5420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</p15:sldGuideLst>
    </p:ext>
  </p:extLst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B940-BC3F-481F-9C22-CFEDAAE1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6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04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В.П.Падалкин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FC354-6DAD-446D-B89D-3272C9100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1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  <p:sldLayoutId id="2147484540" r:id="rId16"/>
    <p:sldLayoutId id="2147484541" r:id="rId1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0FB64-3749-4B4B-AEAF-D5EDD3257A3B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0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2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38A7-14BA-4C68-9515-789EB52C4A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1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01BB-6753-4B77-8AF3-112A1AAFDD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2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8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5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  <p:sldLayoutId id="214748471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88B6-68E3-4CDE-BA99-19C4BAD434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D05E-F783-486B-BA07-C6A1E9F84B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2" name="Заголовок 2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575F6D"/>
                </a:solidFill>
                <a:latin typeface="Tahoma" pitchFamily="34" charset="0"/>
              </a:rPr>
              <a:t>18.05.2018</a:t>
            </a:r>
            <a:endParaRPr lang="ru-RU">
              <a:solidFill>
                <a:srgbClr val="575F6D"/>
              </a:solidFill>
              <a:latin typeface="Tahoma" pitchFamily="34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575F6D"/>
                </a:solidFill>
                <a:latin typeface="Tahoma" pitchFamily="34" charset="0"/>
              </a:rPr>
              <a:t>В.П.Падалкин</a:t>
            </a:r>
            <a:endParaRPr lang="ru-RU">
              <a:solidFill>
                <a:srgbClr val="575F6D"/>
              </a:solidFill>
              <a:latin typeface="Tahoma" pitchFamily="34" charset="0"/>
            </a:endParaRPr>
          </a:p>
        </p:txBody>
      </p:sp>
      <p:sp>
        <p:nvSpPr>
          <p:cNvPr id="7" name="Прямая соединительная линия 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49A4FE-5203-4059-A4C7-C6DDD504C278}" type="slidenum">
              <a:rPr lang="ru-RU" altLang="ru-RU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54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В.П.Падалкин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FC354-6DAD-446D-B89D-3272C9100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89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6" r:id="rId1"/>
    <p:sldLayoutId id="2147484737" r:id="rId2"/>
    <p:sldLayoutId id="2147484738" r:id="rId3"/>
    <p:sldLayoutId id="2147484739" r:id="rId4"/>
    <p:sldLayoutId id="2147484740" r:id="rId5"/>
    <p:sldLayoutId id="2147484741" r:id="rId6"/>
    <p:sldLayoutId id="2147484742" r:id="rId7"/>
    <p:sldLayoutId id="2147484743" r:id="rId8"/>
    <p:sldLayoutId id="2147484744" r:id="rId9"/>
    <p:sldLayoutId id="2147484745" r:id="rId10"/>
    <p:sldLayoutId id="2147484746" r:id="rId11"/>
    <p:sldLayoutId id="2147484747" r:id="rId12"/>
    <p:sldLayoutId id="2147484748" r:id="rId13"/>
    <p:sldLayoutId id="2147484749" r:id="rId14"/>
    <p:sldLayoutId id="2147484750" r:id="rId15"/>
    <p:sldLayoutId id="2147484751" r:id="rId1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3" r:id="rId1"/>
    <p:sldLayoutId id="2147484754" r:id="rId2"/>
    <p:sldLayoutId id="2147484755" r:id="rId3"/>
    <p:sldLayoutId id="2147484756" r:id="rId4"/>
    <p:sldLayoutId id="2147484757" r:id="rId5"/>
    <p:sldLayoutId id="2147484758" r:id="rId6"/>
    <p:sldLayoutId id="2147484759" r:id="rId7"/>
    <p:sldLayoutId id="2147484760" r:id="rId8"/>
    <p:sldLayoutId id="2147484761" r:id="rId9"/>
    <p:sldLayoutId id="2147484762" r:id="rId10"/>
    <p:sldLayoutId id="214748476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5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9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3" r:id="rId2"/>
    <p:sldLayoutId id="2147484804" r:id="rId3"/>
    <p:sldLayoutId id="2147484805" r:id="rId4"/>
    <p:sldLayoutId id="2147484806" r:id="rId5"/>
    <p:sldLayoutId id="2147484807" r:id="rId6"/>
    <p:sldLayoutId id="2147484808" r:id="rId7"/>
    <p:sldLayoutId id="2147484809" r:id="rId8"/>
    <p:sldLayoutId id="2147484810" r:id="rId9"/>
    <p:sldLayoutId id="2147484811" r:id="rId10"/>
    <p:sldLayoutId id="214748481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53E3-CAE1-4199-9940-BF3D17E8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1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A966-9279-4E26-8694-40FD542699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1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6" r:id="rId1"/>
    <p:sldLayoutId id="2147484827" r:id="rId2"/>
    <p:sldLayoutId id="2147484828" r:id="rId3"/>
    <p:sldLayoutId id="2147484829" r:id="rId4"/>
    <p:sldLayoutId id="2147484830" r:id="rId5"/>
    <p:sldLayoutId id="2147484831" r:id="rId6"/>
    <p:sldLayoutId id="2147484832" r:id="rId7"/>
    <p:sldLayoutId id="2147484833" r:id="rId8"/>
    <p:sldLayoutId id="2147484834" r:id="rId9"/>
    <p:sldLayoutId id="2147484835" r:id="rId10"/>
    <p:sldLayoutId id="2147484836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9695-1F1E-4A30-863D-DA3B3A4E2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2D4A2-B30C-4C17-9A5F-E74739AD0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B6F9-3216-4C7C-8DDA-05B2C3A77C4A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6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7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5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5" y="6425851"/>
            <a:ext cx="425884" cy="4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  <p:sldLayoutId id="2147484888" r:id="rId2"/>
    <p:sldLayoutId id="2147484889" r:id="rId3"/>
    <p:sldLayoutId id="2147484890" r:id="rId4"/>
    <p:sldLayoutId id="2147484891" r:id="rId5"/>
    <p:sldLayoutId id="2147484892" r:id="rId6"/>
    <p:sldLayoutId id="2147484893" r:id="rId7"/>
    <p:sldLayoutId id="2147484894" r:id="rId8"/>
    <p:sldLayoutId id="2147484895" r:id="rId9"/>
    <p:sldLayoutId id="2147484896" r:id="rId10"/>
    <p:sldLayoutId id="2147484897" r:id="rId11"/>
    <p:sldLayoutId id="2147484898" r:id="rId12"/>
    <p:sldLayoutId id="2147484899" r:id="rId13"/>
    <p:sldLayoutId id="2147484900" r:id="rId14"/>
    <p:sldLayoutId id="214748490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B4AF-4805-4759-8C14-F232578DB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904" r:id="rId2"/>
    <p:sldLayoutId id="2147484905" r:id="rId3"/>
    <p:sldLayoutId id="2147484906" r:id="rId4"/>
    <p:sldLayoutId id="2147484907" r:id="rId5"/>
    <p:sldLayoutId id="2147484908" r:id="rId6"/>
    <p:sldLayoutId id="2147484909" r:id="rId7"/>
    <p:sldLayoutId id="2147484910" r:id="rId8"/>
    <p:sldLayoutId id="2147484911" r:id="rId9"/>
    <p:sldLayoutId id="2147484912" r:id="rId10"/>
    <p:sldLayoutId id="214748491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B4AF-4805-4759-8C14-F232578DB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3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2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1AC2-0FE8-434B-BF17-D4C0E8457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7" r:id="rId1"/>
    <p:sldLayoutId id="2147484988" r:id="rId2"/>
    <p:sldLayoutId id="2147484989" r:id="rId3"/>
    <p:sldLayoutId id="2147484990" r:id="rId4"/>
    <p:sldLayoutId id="2147484991" r:id="rId5"/>
    <p:sldLayoutId id="2147484992" r:id="rId6"/>
    <p:sldLayoutId id="2147484993" r:id="rId7"/>
    <p:sldLayoutId id="2147484994" r:id="rId8"/>
    <p:sldLayoutId id="2147484995" r:id="rId9"/>
    <p:sldLayoutId id="2147484996" r:id="rId10"/>
    <p:sldLayoutId id="214748499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1" r:id="rId1"/>
    <p:sldLayoutId id="2147485012" r:id="rId2"/>
    <p:sldLayoutId id="2147485013" r:id="rId3"/>
    <p:sldLayoutId id="2147485014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3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3" r:id="rId1"/>
    <p:sldLayoutId id="2147485024" r:id="rId2"/>
    <p:sldLayoutId id="2147485025" r:id="rId3"/>
    <p:sldLayoutId id="2147485026" r:id="rId4"/>
    <p:sldLayoutId id="2147485027" r:id="rId5"/>
    <p:sldLayoutId id="2147485028" r:id="rId6"/>
    <p:sldLayoutId id="2147485029" r:id="rId7"/>
    <p:sldLayoutId id="2147485030" r:id="rId8"/>
    <p:sldLayoutId id="2147485031" r:id="rId9"/>
    <p:sldLayoutId id="2147485032" r:id="rId10"/>
    <p:sldLayoutId id="21474850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5" r:id="rId1"/>
    <p:sldLayoutId id="2147485036" r:id="rId2"/>
    <p:sldLayoutId id="2147485037" r:id="rId3"/>
    <p:sldLayoutId id="2147485038" r:id="rId4"/>
    <p:sldLayoutId id="2147485039" r:id="rId5"/>
    <p:sldLayoutId id="2147485040" r:id="rId6"/>
    <p:sldLayoutId id="2147485041" r:id="rId7"/>
    <p:sldLayoutId id="2147485042" r:id="rId8"/>
    <p:sldLayoutId id="2147485043" r:id="rId9"/>
    <p:sldLayoutId id="2147485044" r:id="rId10"/>
    <p:sldLayoutId id="214748504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65129"/>
            <a:ext cx="67246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3" t="93699" b="-639"/>
          <a:stretch/>
        </p:blipFill>
        <p:spPr>
          <a:xfrm>
            <a:off x="8718117" y="6425917"/>
            <a:ext cx="425884" cy="475989"/>
          </a:xfrm>
          <a:prstGeom prst="rect">
            <a:avLst/>
          </a:prstGeom>
        </p:spPr>
      </p:pic>
      <p:sp>
        <p:nvSpPr>
          <p:cNvPr id="12" name="Прямоугольник 11"/>
          <p:cNvSpPr/>
          <p:nvPr userDrawn="1"/>
        </p:nvSpPr>
        <p:spPr>
          <a:xfrm>
            <a:off x="75337" y="0"/>
            <a:ext cx="1602889" cy="92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988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#Par98"/><Relationship Id="rId2" Type="http://schemas.openxmlformats.org/officeDocument/2006/relationships/hyperlink" Target="#Par87"/><Relationship Id="rId1" Type="http://schemas.openxmlformats.org/officeDocument/2006/relationships/slideLayout" Target="../slideLayouts/slideLayout3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#Par700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9.xml"/><Relationship Id="rId5" Type="http://schemas.openxmlformats.org/officeDocument/2006/relationships/hyperlink" Target="#Par599"/><Relationship Id="rId4" Type="http://schemas.openxmlformats.org/officeDocument/2006/relationships/hyperlink" Target="#Par851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#Par97"/><Relationship Id="rId1" Type="http://schemas.openxmlformats.org/officeDocument/2006/relationships/slideLayout" Target="../slideLayouts/slideLayout4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#Par364"/><Relationship Id="rId2" Type="http://schemas.openxmlformats.org/officeDocument/2006/relationships/hyperlink" Target="#Par221"/><Relationship Id="rId1" Type="http://schemas.openxmlformats.org/officeDocument/2006/relationships/slideLayout" Target="../slideLayouts/slideLayout37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#Par41"/><Relationship Id="rId2" Type="http://schemas.openxmlformats.org/officeDocument/2006/relationships/hyperlink" Target="https://e.novapteca.ru/npd-doc.aspx?npmid=99&amp;npid=902363830" TargetMode="External"/><Relationship Id="rId1" Type="http://schemas.openxmlformats.org/officeDocument/2006/relationships/slideLayout" Target="../slideLayouts/slideLayout500.xml"/><Relationship Id="rId4" Type="http://schemas.openxmlformats.org/officeDocument/2006/relationships/hyperlink" Target="https://e.novapteca.ru/npd-doc.aspx?npmid=99&amp;npid=49909380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e.novapteca.ru/npd-doc.aspx?npmid=99&amp;npid=902392071" TargetMode="External"/><Relationship Id="rId1" Type="http://schemas.openxmlformats.org/officeDocument/2006/relationships/slideLayout" Target="../slideLayouts/slideLayout50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#Par81"/><Relationship Id="rId1" Type="http://schemas.openxmlformats.org/officeDocument/2006/relationships/slideLayout" Target="../slideLayouts/slideLayout2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#Par708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2.xml"/><Relationship Id="rId4" Type="http://schemas.openxmlformats.org/officeDocument/2006/relationships/hyperlink" Target="#Par860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#Par605"/><Relationship Id="rId2" Type="http://schemas.openxmlformats.org/officeDocument/2006/relationships/hyperlink" Target="#Par654"/><Relationship Id="rId1" Type="http://schemas.openxmlformats.org/officeDocument/2006/relationships/slideLayout" Target="../slideLayouts/slideLayout785.xml"/><Relationship Id="rId6" Type="http://schemas.openxmlformats.org/officeDocument/2006/relationships/hyperlink" Target="#Par366"/><Relationship Id="rId5" Type="http://schemas.openxmlformats.org/officeDocument/2006/relationships/hyperlink" Target="#Par860"/><Relationship Id="rId4" Type="http://schemas.openxmlformats.org/officeDocument/2006/relationships/hyperlink" Target="#Par708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#Par654"/><Relationship Id="rId2" Type="http://schemas.openxmlformats.org/officeDocument/2006/relationships/hyperlink" Target="#Par605"/><Relationship Id="rId1" Type="http://schemas.openxmlformats.org/officeDocument/2006/relationships/slideLayout" Target="../slideLayouts/slideLayout785.xml"/><Relationship Id="rId5" Type="http://schemas.openxmlformats.org/officeDocument/2006/relationships/hyperlink" Target="#Par860"/><Relationship Id="rId4" Type="http://schemas.openxmlformats.org/officeDocument/2006/relationships/hyperlink" Target="#Par708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FFFFFF"/>
                </a:solidFill>
              </a:rPr>
              <a:t>18.05.2018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В.П.Падалкин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F789A-87B7-4AC8-AA92-FF2980F50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355074" y="620688"/>
            <a:ext cx="8351838" cy="5642570"/>
          </a:xfrm>
          <a:prstGeom prst="rect">
            <a:avLst/>
          </a:prstGeom>
          <a:solidFill>
            <a:srgbClr val="FF000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dirty="0" smtClean="0">
              <a:solidFill>
                <a:prstClr val="white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rgbClr val="FFFF00"/>
                </a:solidFill>
              </a:rPr>
              <a:t>Инструкции и законы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srgbClr val="FFFF00"/>
                </a:solidFill>
              </a:rPr>
              <a:t>принимаются для того, чтобы чиновник мог действовать, избегая ответственности и необходимости проявлять инициативу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dirty="0" smtClean="0">
              <a:solidFill>
                <a:prstClr val="white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3600" dirty="0" smtClean="0">
              <a:solidFill>
                <a:prstClr val="white"/>
              </a:solidFill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600" dirty="0" smtClean="0">
                <a:solidFill>
                  <a:prstClr val="white"/>
                </a:solidFill>
              </a:rPr>
              <a:t>М.М. Сперанский</a:t>
            </a:r>
          </a:p>
          <a:p>
            <a:pPr algn="r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Советник </a:t>
            </a:r>
            <a:r>
              <a:rPr lang="ru-RU" sz="2400" dirty="0">
                <a:solidFill>
                  <a:prstClr val="white"/>
                </a:solidFill>
              </a:rPr>
              <a:t>императора </a:t>
            </a:r>
            <a:r>
              <a:rPr lang="ru-RU" sz="2400" dirty="0" smtClean="0">
                <a:solidFill>
                  <a:prstClr val="white"/>
                </a:solidFill>
              </a:rPr>
              <a:t>Александра </a:t>
            </a:r>
            <a:r>
              <a:rPr lang="en-US" sz="2400" dirty="0" smtClean="0">
                <a:solidFill>
                  <a:prstClr val="white"/>
                </a:solidFill>
              </a:rPr>
              <a:t>I</a:t>
            </a:r>
            <a:endParaRPr lang="ru-RU" sz="2400" dirty="0" smtClean="0">
              <a:solidFill>
                <a:prstClr val="white"/>
              </a:solidFill>
            </a:endParaRPr>
          </a:p>
          <a:p>
            <a:pPr algn="r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</a:rPr>
              <a:t> Светило </a:t>
            </a:r>
            <a:r>
              <a:rPr lang="ru-RU" sz="2400" dirty="0">
                <a:solidFill>
                  <a:prstClr val="white"/>
                </a:solidFill>
              </a:rPr>
              <a:t>российской бюрократии</a:t>
            </a:r>
            <a:endParaRPr lang="ru-RU" altLang="ru-RU" sz="24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19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345638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 Перечень лекарственных средств, подлежащих предметно количественному учету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65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Лицензионные требования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100" b="1" dirty="0" smtClean="0"/>
              <a:t>5 з</a:t>
            </a:r>
            <a:r>
              <a:rPr lang="ru-RU" sz="4100" b="1" dirty="0"/>
              <a:t>)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лицензиатом, осуществляющим отпуск, реализацию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НС и ПВ,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внесенных в списки I - III перечня, прекурсоров, внесенных в список I перечня,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статьи 23 Федерального закона "О наркотических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средствах» 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порядка их распределения, отпуска и реализации, установленного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ПП РФ 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26 июля 2010 г. N 558;</a:t>
            </a:r>
          </a:p>
          <a:p>
            <a:endParaRPr lang="ru-RU" sz="4100" b="1" dirty="0" smtClean="0"/>
          </a:p>
          <a:p>
            <a:r>
              <a:rPr lang="ru-RU" sz="4100" b="1" dirty="0" smtClean="0"/>
              <a:t>5 и</a:t>
            </a:r>
            <a:r>
              <a:rPr lang="ru-RU" sz="4100" b="1" dirty="0"/>
              <a:t>)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лицензиатом, осуществляющим отпуск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НС и ПВ,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внесенных в списки II и III перечня,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рецептам,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требований статей 25 и 26 Федерального закона "О наркотических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средствах»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336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ЛТ Статьи 25 и 26 Отпуск по рецептам</a:t>
            </a:r>
            <a:br>
              <a:rPr lang="ru-RU" sz="2800" dirty="0" smtClean="0"/>
            </a:br>
            <a:r>
              <a:rPr lang="ru-RU" sz="2800" dirty="0" smtClean="0"/>
              <a:t>Дефиниции</a:t>
            </a:r>
            <a:br>
              <a:rPr lang="ru-RU" sz="2800" dirty="0" smtClean="0"/>
            </a:br>
            <a:r>
              <a:rPr lang="ru-RU" sz="2800" dirty="0" smtClean="0"/>
              <a:t>ФЗ № 3-ФЗ от 08.01.1998 г. Статья 1.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Отпуск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О</a:t>
            </a:r>
            <a:r>
              <a:rPr lang="ru-RU" dirty="0" smtClean="0"/>
              <a:t>тпуск - </a:t>
            </a:r>
            <a:r>
              <a:rPr lang="ru-RU" dirty="0"/>
              <a:t>действия </a:t>
            </a:r>
            <a:r>
              <a:rPr lang="ru-RU" b="1" dirty="0">
                <a:solidFill>
                  <a:srgbClr val="FF0000"/>
                </a:solidFill>
              </a:rPr>
              <a:t>по передаче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наркотических средств, психотропных веществ юридическим лицом в пределах своей организационной структуры, а также физическим лицам для использования в медицинских целях.</a:t>
            </a:r>
          </a:p>
          <a:p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абзац введен Федеральным законом от 31.12.2014 N 501-ФЗ)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Реализация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- </a:t>
            </a:r>
            <a:r>
              <a:rPr lang="ru-RU" sz="2900" dirty="0"/>
              <a:t>действия </a:t>
            </a:r>
            <a:r>
              <a:rPr lang="ru-RU" sz="2900" b="1" dirty="0">
                <a:solidFill>
                  <a:srgbClr val="FF0000"/>
                </a:solidFill>
              </a:rPr>
              <a:t>по продаже, передаче</a:t>
            </a:r>
            <a:r>
              <a:rPr lang="ru-RU" sz="2900" dirty="0"/>
              <a:t> наркотических средств, психотропных веществ одним юридическим лицом другому юридическому лицу для дальнейших производства, изготовления, реализации, отпуска, распределения, использования в медицинских, ветеринарных, научных, учебных целях, в экспертной деятельности;</a:t>
            </a:r>
          </a:p>
          <a:p>
            <a:endParaRPr lang="ru-RU" sz="2900" dirty="0" smtClean="0"/>
          </a:p>
          <a:p>
            <a:r>
              <a:rPr lang="ru-RU" sz="2900" dirty="0" smtClean="0"/>
              <a:t>(</a:t>
            </a:r>
            <a:r>
              <a:rPr lang="ru-RU" sz="2900" dirty="0"/>
              <a:t>абзац введен Федеральным законом от 31.12.2014 N 501-ФЗ</a:t>
            </a:r>
            <a:r>
              <a:rPr lang="ru-RU" sz="2600" dirty="0"/>
              <a:t>)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640"/>
            <a:ext cx="8609012" cy="10081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«Особенности продажи лекарственных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препаратов и медицинских изделий»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Правил, утв. ПП РФ № 55 от 19.01.98 в ред. от 05.01.2015)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784"/>
            <a:ext cx="8424863" cy="46085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Продажа ЛП и медицинских изделий производится на основании предъявляемых покупателями рецептов врачей, оформленных в установленном порядке, а также без рецептов в соответствии с инструкцией по применению лекарственных препаратов и медицинских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</a:p>
          <a:p>
            <a:pPr marL="0" indent="0">
              <a:buNone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Продавец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должен предоставить покупателю информацию о правилах отпуска ЛП.</a:t>
            </a:r>
          </a:p>
          <a:p>
            <a:pPr marL="0" indent="0"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Продавец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обязан обеспечить продажу ЛП минимального ассортимента, необходимых для оказания медицинской помощи.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ЛП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МИ до подачи в торговый зал должны пройти предпродажную подготовку, которая включает распаковку, рассортировку и осмотр товара; </a:t>
            </a:r>
            <a:endParaRPr lang="ru-RU" alt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проверку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качества товара (по внешним признакам) и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наличия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необходимой информации о товаре и </a:t>
            </a: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изготовителе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ru-RU" alt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.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dirty="0"/>
          </a:p>
        </p:txBody>
      </p:sp>
      <p:sp>
        <p:nvSpPr>
          <p:cNvPr id="2048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0CEB47-F263-4A2F-9210-BF05CEC9CE17}" type="slidenum">
              <a:rPr lang="ru-RU" altLang="ru-RU">
                <a:solidFill>
                  <a:srgbClr val="FFFFFF"/>
                </a:solidFill>
              </a:rPr>
              <a:pPr/>
              <a:t>102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80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Продолжение слайда № 92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b="1" dirty="0" smtClean="0"/>
              <a:t>	Отпуск </a:t>
            </a:r>
            <a:r>
              <a:rPr lang="ru-RU" b="1" dirty="0"/>
              <a:t>ЛП по рецептам </a:t>
            </a:r>
            <a:r>
              <a:rPr lang="ru-RU" dirty="0"/>
              <a:t>осуществляется: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/>
              <a:t>аптеками </a:t>
            </a:r>
            <a:endParaRPr lang="ru-RU" dirty="0" smtClean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аптечными </a:t>
            </a:r>
            <a:r>
              <a:rPr lang="ru-RU" dirty="0"/>
              <a:t>пунктами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/>
              <a:t>индивидуальными предпринимателями (за исключением отпуска наркотических средств и психотропных </a:t>
            </a:r>
            <a:r>
              <a:rPr lang="ru-RU" dirty="0" smtClean="0"/>
              <a:t>веществ)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endParaRPr lang="ru-RU" dirty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b="1" dirty="0" smtClean="0"/>
              <a:t>	Отпуск </a:t>
            </a:r>
            <a:r>
              <a:rPr lang="ru-RU" b="1" dirty="0"/>
              <a:t>ЛП без рецептов </a:t>
            </a:r>
            <a:r>
              <a:rPr lang="ru-RU" dirty="0" smtClean="0"/>
              <a:t>осуществляется: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аптеками;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аптечными пунктами;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аптечными киосками;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индивидуальными предпринимателями</a:t>
            </a:r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endParaRPr lang="ru-RU" dirty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b="1" dirty="0" smtClean="0"/>
              <a:t>	Отпуск </a:t>
            </a:r>
            <a:r>
              <a:rPr lang="ru-RU" b="1" dirty="0"/>
              <a:t>иммунобиологических </a:t>
            </a:r>
            <a:r>
              <a:rPr lang="ru-RU" b="1" dirty="0" smtClean="0"/>
              <a:t>ЛП </a:t>
            </a:r>
            <a:r>
              <a:rPr lang="ru-RU" dirty="0" smtClean="0"/>
              <a:t>осуществляется</a:t>
            </a:r>
            <a:endParaRPr lang="ru-RU" dirty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по </a:t>
            </a:r>
            <a:r>
              <a:rPr lang="ru-RU" dirty="0"/>
              <a:t>рецептам </a:t>
            </a:r>
            <a:endParaRPr lang="ru-RU" dirty="0" smtClean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/>
              <a:t>а</a:t>
            </a:r>
            <a:r>
              <a:rPr lang="ru-RU" dirty="0" smtClean="0"/>
              <a:t>птеками</a:t>
            </a:r>
            <a:endParaRPr lang="ru-RU" dirty="0"/>
          </a:p>
          <a:p>
            <a:pPr marL="0" indent="0">
              <a:buClr>
                <a:schemeClr val="hlink"/>
              </a:buClr>
              <a:buSzPct val="65000"/>
              <a:buNone/>
              <a:defRPr/>
            </a:pPr>
            <a:r>
              <a:rPr lang="ru-RU" dirty="0" smtClean="0"/>
              <a:t>аптечными </a:t>
            </a:r>
            <a:r>
              <a:rPr lang="ru-RU" dirty="0"/>
              <a:t>пунктами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332656"/>
            <a:ext cx="8229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2000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2000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ребования к отпуску лекарственных препаратов</a:t>
            </a:r>
            <a:endParaRPr lang="ru-RU" altLang="ru-RU" sz="2000" b="1" dirty="0" smtClean="0">
              <a:solidFill>
                <a:srgbClr val="575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57200" y="1196751"/>
            <a:ext cx="8229600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Отпуск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ЛП осуществляется в течение указанного в рецепте срока его действия.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Отсроченное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обслуживание: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рецепт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пометкой "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statim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(немедленно) обслуживается в течение одного рабочего дня;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рецепт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пометкой "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(срочно) обслуживается в течение 2 рабочих дней;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рецепт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ЛП, входящий в минимальный ассортимент обслуживается в течение 5 рабочих дней;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рецепт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ЛП, отпускаемый бесплатно или со скидкой и не вошедший в минимальный ассортимент обслуживается в течение 10 рабочих дней;</a:t>
            </a:r>
          </a:p>
          <a:p>
            <a:pPr marL="0" indent="0" eaLnBrk="0" fontAlgn="base" hangingPunct="0">
              <a:spcAft>
                <a:spcPct val="0"/>
              </a:spcAft>
              <a:buClr>
                <a:srgbClr val="FE8637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рецепты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ЛП, назначаемые по решению врачебной комиссии, обслуживаются в течение 15 рабочих дней.</a:t>
            </a:r>
          </a:p>
          <a:p>
            <a:pPr eaLnBrk="0" fontAlgn="base" hangingPunct="0">
              <a:spcAft>
                <a:spcPct val="0"/>
              </a:spcAft>
              <a:buClr>
                <a:srgbClr val="FE8637"/>
              </a:buClr>
              <a:defRPr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7B00D1-A200-4CBB-A4DD-32C48BA3065D}" type="slidenum">
              <a:rPr lang="ru-RU" altLang="ru-RU">
                <a:solidFill>
                  <a:srgbClr val="FFFFFF"/>
                </a:solidFill>
              </a:rPr>
              <a:pPr/>
              <a:t>104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2800" dirty="0" smtClean="0">
                <a:solidFill>
                  <a:srgbClr val="575F6D"/>
                </a:solidFill>
                <a:latin typeface="Arial" charset="0"/>
              </a:rPr>
              <a:t>Продолжение слайда № 103</a:t>
            </a:r>
          </a:p>
        </p:txBody>
      </p:sp>
      <p:sp>
        <p:nvSpPr>
          <p:cNvPr id="61443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57200" y="908050"/>
            <a:ext cx="8229600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отпуске ЛП по рецепту врача работник делает отметку на рецепте об отпуске ЛП: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реквизитов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документа, удостоверяющего личность лица, получившего наркотический или психотропный ЛП Списка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II)</a:t>
            </a:r>
            <a:endParaRPr lang="ru-RU" alt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None/>
              <a:defRPr/>
            </a:pPr>
            <a:r>
              <a:rPr lang="ru-RU" alt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наименование </a:t>
            </a: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номер аптечной организации, наименование и дозировка ЛП, отпущенное количество, ФИО и подпись отпустившего и дата отпуска</a:t>
            </a:r>
          </a:p>
          <a:p>
            <a:pPr marL="0" indent="0" fontAlgn="base"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ФИО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работника (при отпуске большей дозировки и единовременном отпуске ЛП по рецепту, выписанному на рецептурном бланке формы N 107-1/у, срок действия которого составляет один год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11D332-FA98-4783-8404-E4B247C90A5C}" type="slidenum">
              <a:rPr lang="ru-RU" altLang="ru-RU">
                <a:solidFill>
                  <a:srgbClr val="FFFFFF"/>
                </a:solidFill>
              </a:rPr>
              <a:pPr/>
              <a:t>105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НС физическим лицам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25.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Отпуск наркотических средств и психотропных веществ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физическим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лицам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производится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аптечных организациях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рецепту</a:t>
            </a:r>
          </a:p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медицинских организациях или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 их обособленных подразделениях,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расположенных в сельских населенных пунктах и удаленных от населенных пунктов местностях, </a:t>
            </a: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которых отсутствуют аптечные организации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при наличии у аптечных медицинских организаций, их обособленных подразделений лицензии </a:t>
            </a:r>
          </a:p>
          <a:p>
            <a:pPr marL="0" indent="0">
              <a:buNone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расположенных в сельских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удаленных от населенных пунктов местностях, в которых отсутствуют аптечные организации,</a:t>
            </a:r>
          </a:p>
          <a:p>
            <a:pPr marL="0" indent="0"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и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наркотических и психотропных лекарственных препаратов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отпуск которых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осуществляться указанными медицинскими организациями, устанавливаются органами исполнительной власти субъектов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РФ.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Перечни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должностей фармацевтических и медицинских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которым предоставлено право отпуска наркотических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психотропных лекарственных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препаратов,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устанавливаются  МЗ России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908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МЗ № 403н от 11.07.17 г. 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отпуска лекарственных препаратов для медицинского применения, в том числе иммунобиологических лекарственных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препаратов:</a:t>
            </a: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субъектами розничной торговли (аптечные организации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предприниматели), имеющие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лицензию на фармацевтическую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деятельность; 	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рецепта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(или) по рецепту на лекарственный препарат, выписанному в установленном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порядке  медицинскими работниками; 	, </a:t>
            </a: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также по требованиям-накладным организации, осуществляющей медицинскую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деятельность,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или индивидуального предпринимателя, имеющего лицензию на медицинскую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деятельность.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19304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  <a:solidFill>
            <a:srgbClr val="F09EDC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ПРИКАЗ Минздрава России</a:t>
            </a: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 11 июля 2017 г. N 403н</a:t>
            </a:r>
            <a:br>
              <a:rPr lang="ru-RU" sz="1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«Об утверждении правил</a:t>
            </a:r>
            <a:b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отпуска лекарственных препаратов для медицинского</a:t>
            </a:r>
            <a:b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применения, в том числе иммунобиологических лекарственных</a:t>
            </a:r>
            <a:b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препаратов, аптечными организациями, индивидуальными</a:t>
            </a:r>
            <a:b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предпринимателями, имеющими лицензию</a:t>
            </a:r>
            <a:br>
              <a:rPr lang="ru-RU" sz="1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на фармацевтическую деятельность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38437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письма по указанному приказу</a:t>
            </a:r>
          </a:p>
          <a:p>
            <a:pPr marL="0" indent="0" algn="ctr">
              <a:buNone/>
            </a:pPr>
            <a:endParaRPr lang="ru-RU" sz="2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27 сентября 2017 г. № 2853/25-4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исьмо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От 24 октября 2017 г. № 3095/25-4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исьмо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От 12 января2018 г. № 37/25-4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исьмо 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</a:t>
            </a:r>
          </a:p>
          <a:p>
            <a:pPr marL="0" indent="0" algn="ctr">
              <a:buNone/>
            </a:pP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от 13 апреля 2018 г. N 25-4/10/2-2385</a:t>
            </a:r>
          </a:p>
          <a:p>
            <a:pPr marL="0" indent="0" algn="ctr">
              <a:buNone/>
            </a:pPr>
            <a:r>
              <a:rPr lang="ru-RU" sz="5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800" dirty="0"/>
              <a:t> 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972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МЗ № 403н от 11.07.17 г.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Напоминает: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2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Медицинским работникам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назначения лекарственных препаратов;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помнить номера действующих рецептурных бланков, какие препараты на них выписываются, сроки действия рецептов;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должны соблюдать правила назначения и оформления рецептов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 может выписать то количество ампул, блистеров и т.д. которое необходимо на курс лечения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648072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Работникам аптек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выписывания рецептов, утв. Приказом МЗ № 1175н от 20.12.12 г.;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нарушать правила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тпуска рецептурных и безрецептурных препаратов;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неправильно оформленном рецепте они не имеют права отпускать лекарственный препарат больному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Вправе  отпускать ЛП с нарушением вторичной упаковки по рецептам или по желанию больного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рецепту со сроком действия до 12 месяцев единовременно возможен отпуск годового количества только по согласованию с мед. работником, который выписал рецепт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B4AF-4805-4759-8C14-F232578DBF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8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Лекарственных средств для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медицинского применения,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предметно-количественному учету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504951"/>
              </p:ext>
            </p:extLst>
          </p:nvPr>
        </p:nvGraphicFramePr>
        <p:xfrm>
          <a:off x="1115616" y="1196751"/>
          <a:ext cx="6840760" cy="4481570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5832648"/>
              </a:tblGrid>
              <a:tr h="651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Раздел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раздела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Лекарственные средства- ФС и ЛП, содержащие НС и ПВ и их ПК, включенные в списки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II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Перечня утв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ПП РФ от 30.06.98 г. № 681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7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Лекарственные средства- ФС и ЛП, внесенные в списки сильнодействующих и ядовитых веществ, утв. ПП РФ от 29.12.07 г. № 964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981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III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Комбинированные ЛП,  содержащие кроме малых количеств НС.ПВ и их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прекурсоров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утв. Приказом МЗСР от 17.05.2012 г.№ 562н Пункт 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1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IV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Иные</a:t>
                      </a: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лекарственные средства,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подлежащие ПКУ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3189" marR="53189" marT="738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  <a:p>
            <a:fld id="{320F0646-B695-41E4-B288-40224A401F91}" type="slidenum">
              <a:rPr lang="ru-RU" sz="16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6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00800" cy="792088"/>
          </a:xfr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лекарственных препаратов физическим лицам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(Пр. МЗ РФ от 11.07.17 г. № 403н)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931224" cy="44973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наркотических и психотропных лекарственных препаратов (далее ЛП), ЛП, обладающих анаболической активностью, ЛП, подлежащих предметно-количественному учету, осуществляется </a:t>
            </a:r>
            <a:r>
              <a:rPr lang="ru-RU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фармацевтическими работниками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занимающими должности, включенные в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перечень,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утвержденный приказом МЗ России  от 7 сентября 2016 г. N 681н (пункт 19).</a:t>
            </a:r>
          </a:p>
          <a:p>
            <a:pPr marL="0" indent="0">
              <a:buNone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Наркотические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и психотропные лекарственные препараты списка II, за исключением лекарственных препаратов в виде ТТС, отпускаются при предъявлении документа, удостоверяющего личность,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лицу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, указанному в рецепте, </a:t>
            </a: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законному представителю </a:t>
            </a: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лицу, имеющему оформленную в соответствии с законодательством 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доверенность 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на право получения таких наркотических и психотропных лекарственных препаратов (пункт 20).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684" y="2565070"/>
            <a:ext cx="3956115" cy="3888118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директор (заведующий, начальник) аптечной организации (АО);</a:t>
            </a:r>
          </a:p>
          <a:p>
            <a:r>
              <a:rPr lang="ru-RU" sz="1800" dirty="0" smtClean="0"/>
              <a:t>заместитель директора (заведующего, начальника) АО;</a:t>
            </a:r>
          </a:p>
          <a:p>
            <a:r>
              <a:rPr lang="ru-RU" sz="1800" dirty="0" smtClean="0"/>
              <a:t>заведующий (начальник) структурного подразделения </a:t>
            </a:r>
          </a:p>
          <a:p>
            <a:r>
              <a:rPr lang="ru-RU" sz="1800" dirty="0" smtClean="0"/>
              <a:t>(отдела) АО;</a:t>
            </a:r>
          </a:p>
          <a:p>
            <a:r>
              <a:rPr lang="ru-RU" sz="1800" dirty="0" smtClean="0"/>
              <a:t>провизор;</a:t>
            </a:r>
          </a:p>
          <a:p>
            <a:r>
              <a:rPr lang="ru-RU" sz="1800" dirty="0" smtClean="0"/>
              <a:t>провизор-технолог; </a:t>
            </a:r>
          </a:p>
          <a:p>
            <a:r>
              <a:rPr lang="ru-RU" sz="1800" dirty="0" smtClean="0"/>
              <a:t>старший провизор; </a:t>
            </a:r>
          </a:p>
          <a:p>
            <a:r>
              <a:rPr lang="ru-RU" sz="1800" dirty="0" smtClean="0"/>
              <a:t>старший фармацевт; </a:t>
            </a:r>
          </a:p>
          <a:p>
            <a:r>
              <a:rPr lang="ru-RU" sz="1800" dirty="0" smtClean="0"/>
              <a:t>фармацевт.</a:t>
            </a:r>
          </a:p>
          <a:p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565070"/>
            <a:ext cx="4038600" cy="3888118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врач-специалист;</a:t>
            </a:r>
          </a:p>
          <a:p>
            <a:r>
              <a:rPr lang="ru-RU" sz="1800" dirty="0" smtClean="0"/>
              <a:t>главная медицинская сестра (главная акушерка, главный фельдшер); </a:t>
            </a:r>
          </a:p>
          <a:p>
            <a:r>
              <a:rPr lang="ru-RU" sz="1800" dirty="0" smtClean="0"/>
              <a:t>акушер;</a:t>
            </a:r>
          </a:p>
          <a:p>
            <a:r>
              <a:rPr lang="ru-RU" sz="1800" dirty="0" smtClean="0"/>
              <a:t>зав. здравпунктом - фельдшер (медсестра); </a:t>
            </a:r>
          </a:p>
          <a:p>
            <a:r>
              <a:rPr lang="ru-RU" sz="1800" dirty="0" smtClean="0"/>
              <a:t>заведующий ФАП-ом - фельдшер </a:t>
            </a:r>
          </a:p>
          <a:p>
            <a:r>
              <a:rPr lang="ru-RU" sz="1800" dirty="0" smtClean="0"/>
              <a:t>(акушер, медсестра); </a:t>
            </a:r>
          </a:p>
          <a:p>
            <a:r>
              <a:rPr lang="ru-RU" sz="1800" dirty="0" smtClean="0"/>
              <a:t>медицинская сестра;</a:t>
            </a:r>
          </a:p>
          <a:p>
            <a:r>
              <a:rPr lang="ru-RU" sz="1800" dirty="0" smtClean="0"/>
              <a:t>Медсестра врача общей практики (семейного врача); </a:t>
            </a:r>
          </a:p>
          <a:p>
            <a:r>
              <a:rPr lang="ru-RU" sz="1800" dirty="0" smtClean="0"/>
              <a:t>старшая медсестра (акушер, фельдшер); </a:t>
            </a:r>
          </a:p>
          <a:p>
            <a:r>
              <a:rPr lang="ru-RU" sz="1800" dirty="0" smtClean="0"/>
              <a:t>фельдшер.</a:t>
            </a:r>
          </a:p>
          <a:p>
            <a:endParaRPr lang="ru-RU" sz="18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Должности фармацевтических работников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ysClr val="windowText" lastClr="000000"/>
                </a:solidFill>
              </a:rPr>
              <a:t>Должности </a:t>
            </a:r>
            <a:r>
              <a:rPr lang="ru-RU" dirty="0">
                <a:solidFill>
                  <a:sysClr val="windowText" lastClr="000000"/>
                </a:solidFill>
              </a:rPr>
              <a:t>медицинских работников</a:t>
            </a:r>
            <a:r>
              <a:rPr lang="ru-RU" dirty="0"/>
              <a:t>: 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0F0646-B695-41E4-B288-40224A401F91}" type="slidenum">
              <a:rPr lang="ru-RU" smtClean="0">
                <a:solidFill>
                  <a:srgbClr val="0052A4">
                    <a:tint val="75000"/>
                  </a:srgbClr>
                </a:solidFill>
              </a:rPr>
              <a:pPr/>
              <a:t>111</a:t>
            </a:fld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Право отпуска наркотических и  психотропных препаратов физическим лицам имеют:</a:t>
            </a:r>
            <a:br>
              <a:rPr lang="ru-RU" smtClean="0"/>
            </a:br>
            <a:r>
              <a:rPr lang="ru-RU" smtClean="0"/>
              <a:t>(Приказ МЗ № 681н от 07.09.2016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2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0825" y="274638"/>
            <a:ext cx="8435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dirty="0" smtClean="0">
                <a:solidFill>
                  <a:srgbClr val="575F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арушение вторичной заводской упаковки</a:t>
            </a:r>
            <a:endParaRPr lang="ru-RU" altLang="ru-RU" dirty="0">
              <a:solidFill>
                <a:srgbClr val="575F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7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вторичной (потребительской) упаковки ЛП и отпуск ЛП в первичной упаковке допускается в случае, если количество ЛП, указанное в рецепте или необходимое лицу, приобретающему ЛП(при безрецептурном отпуске), меньше количества ЛП, содержащегося во вторичной (потребительской) упаковке. В таком случае при отпуске ЛП лицу, приобретающему ЛП, предоставляется инструкция (копия инструкции) 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применению отпускаемого ЛП.</a:t>
            </a:r>
          </a:p>
          <a:p>
            <a:pPr fontAlgn="base">
              <a:spcBef>
                <a:spcPts val="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допускается нарушение 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первичной заводской упаковки ЛП</a:t>
            </a:r>
            <a:r>
              <a:rPr lang="ru-RU" altLang="ru-RU" dirty="0">
                <a:solidFill>
                  <a:prstClr val="black"/>
                </a:solidFill>
              </a:rPr>
              <a:t>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ru-RU" dirty="0">
              <a:solidFill>
                <a:prstClr val="black"/>
              </a:solidFill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2611C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ru-RU" altLang="ru-RU" dirty="0">
              <a:solidFill>
                <a:prstClr val="black"/>
              </a:solidFill>
              <a:latin typeface="Century Schoolbook"/>
            </a:endParaRPr>
          </a:p>
        </p:txBody>
      </p:sp>
      <p:pic>
        <p:nvPicPr>
          <p:cNvPr id="2970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05263"/>
            <a:ext cx="28797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9DB9599-CB91-4908-B2C5-DB44863D01BA}" type="slidenum">
              <a:rPr lang="ru-RU" altLang="ru-RU" smtClean="0">
                <a:solidFill>
                  <a:srgbClr val="FFFFFF"/>
                </a:solidFill>
              </a:rPr>
              <a:pPr/>
              <a:t>112</a:t>
            </a:fld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18.05.2018</a:t>
            </a: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rgbClr val="575F6D"/>
                </a:solidFill>
              </a:rPr>
              <a:t>В.П.Падалкин</a:t>
            </a: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иммунологических лекарственных препаратов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отпуске ИЛП на рецепте или корешке рецепта, который остается у лица, приобретающего (получающего) ЛП, указывается точное время (в часах и минутах) отпуска ЛП.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Отпуск ИЛП осуществляется лицу, приобретающему (получающему) ЛП, при наличии у него специального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термоконтейнера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который помещается ЛП, с разъяснением необходимости доставки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данного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ЛП в медицинскую </a:t>
            </a:r>
          </a:p>
          <a:p>
            <a:pPr marL="358775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организацию при условии хранения </a:t>
            </a:r>
          </a:p>
          <a:p>
            <a:pPr marL="358775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специальном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термоконтейнере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</a:p>
          <a:p>
            <a:pPr marL="358775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срок, не превышающий 48 часов </a:t>
            </a:r>
          </a:p>
          <a:p>
            <a:pPr marL="358775" indent="0">
              <a:spcBef>
                <a:spcPts val="0"/>
              </a:spcBef>
              <a:buNone/>
              <a:defRPr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 его приобретения</a:t>
            </a:r>
            <a:r>
              <a:rPr lang="ru-RU" altLang="ru-RU" sz="2000" dirty="0"/>
              <a:t>.</a:t>
            </a:r>
          </a:p>
          <a:p>
            <a:pPr marL="358775" indent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789039"/>
            <a:ext cx="2088233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8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92D050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Доверенность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268760"/>
            <a:ext cx="8712968" cy="4857403"/>
          </a:xfrm>
        </p:spPr>
        <p:txBody>
          <a:bodyPr>
            <a:normAutofit fontScale="47500" lnSpcReduction="20000"/>
          </a:bodyPr>
          <a:lstStyle/>
          <a:p>
            <a:pPr marL="0" indent="0" algn="just" defTabSz="534988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defTabSz="534988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Доверенность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– это документ, в рамках института представительства.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Регламентирован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гражданским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кодексом (ГК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РФ статьи 185, 186,187) </a:t>
            </a:r>
          </a:p>
          <a:p>
            <a:pPr marL="0" indent="0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	……….</a:t>
            </a:r>
          </a:p>
          <a:p>
            <a:pPr marL="0" indent="0">
              <a:buNone/>
            </a:pP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ФЗ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от 21.11.11. г. № 323-ФЗ не требует нотариально заверенной формы доверенности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законного представителя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defTabSz="534988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В сфере здравоохранения доверенность выписывается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случаях:</a:t>
            </a:r>
          </a:p>
          <a:p>
            <a:pPr marL="0" indent="0" algn="just" defTabSz="534988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человек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тяжело болен поэтому доверяет другому лицу получать 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534988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информацию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от лечащего врача о состоянии его здоровья </a:t>
            </a: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534988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или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получить в аптеке лекарственные препараты по рецепту на его имя.</a:t>
            </a:r>
          </a:p>
          <a:p>
            <a:pPr marL="0" indent="0" algn="just" defTabSz="534988">
              <a:buNone/>
            </a:pPr>
            <a:endParaRPr lang="ru-R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defTabSz="534988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бумага, которая удостоверяется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личными подписями доверителя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и доверенного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(уполномоченного) лица. 	</a:t>
            </a:r>
          </a:p>
          <a:p>
            <a:pPr marL="0" indent="0" algn="just" defTabSz="534988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 defTabSz="534988">
              <a:buNone/>
            </a:pP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Заверять 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или нет у нотариуса доверенность, решают доверитель и доверенное лицо сами – это их право, а не обязанность.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является законным представителем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уполномоченным представителем больного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Законными</a:t>
            </a:r>
            <a:r>
              <a:rPr lang="ru-RU" dirty="0" smtClean="0"/>
              <a:t> </a:t>
            </a:r>
            <a:r>
              <a:rPr lang="ru-RU" dirty="0"/>
              <a:t>представителями </a:t>
            </a:r>
            <a:r>
              <a:rPr lang="ru-RU" dirty="0" smtClean="0"/>
              <a:t>могут </a:t>
            </a:r>
            <a:r>
              <a:rPr lang="ru-RU" dirty="0"/>
              <a:t>быть только родители, усыновители, опекуны </a:t>
            </a:r>
            <a:r>
              <a:rPr lang="en-US" dirty="0"/>
              <a:t>[</a:t>
            </a:r>
            <a:r>
              <a:rPr lang="ru-RU" dirty="0"/>
              <a:t>в отношении несовершеннолетних детей и недееспособных</a:t>
            </a:r>
            <a:r>
              <a:rPr lang="en-US" dirty="0"/>
              <a:t>]</a:t>
            </a:r>
            <a:r>
              <a:rPr lang="ru-RU" dirty="0"/>
              <a:t>, попечители.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ru-RU" dirty="0"/>
              <a:t>Остальные физ. лица, </a:t>
            </a:r>
            <a:r>
              <a:rPr lang="ru-RU" dirty="0" smtClean="0"/>
              <a:t>представляют </a:t>
            </a:r>
            <a:r>
              <a:rPr lang="ru-RU" dirty="0"/>
              <a:t>свои интересы через </a:t>
            </a:r>
            <a:r>
              <a:rPr lang="ru-RU" dirty="0">
                <a:solidFill>
                  <a:srgbClr val="FF0000"/>
                </a:solidFill>
              </a:rPr>
              <a:t>уполномоченного</a:t>
            </a:r>
            <a:r>
              <a:rPr lang="ru-RU" dirty="0"/>
              <a:t> представителя, действующего по доверенности.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/>
              <a:t>	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Родственники </a:t>
            </a:r>
            <a:r>
              <a:rPr lang="ru-RU" dirty="0"/>
              <a:t>больного автоматически законными представителями не </a:t>
            </a:r>
            <a:r>
              <a:rPr lang="ru-RU" dirty="0" smtClean="0"/>
              <a:t>являются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Супруга </a:t>
            </a:r>
            <a:r>
              <a:rPr lang="ru-RU" dirty="0"/>
              <a:t>(супруг), родственники пациента (дети, родные братья и сестры, внуки, дедушки, бабушки), </a:t>
            </a:r>
            <a:r>
              <a:rPr lang="ru-RU" dirty="0" smtClean="0"/>
              <a:t>представляют </a:t>
            </a:r>
            <a:r>
              <a:rPr lang="ru-RU" dirty="0"/>
              <a:t>свои интересы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уполномоченного представителя</a:t>
            </a:r>
            <a:r>
              <a:rPr lang="ru-RU" dirty="0">
                <a:solidFill>
                  <a:srgbClr val="FF0000"/>
                </a:solidFill>
              </a:rPr>
              <a:t>, действующего по доверенности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  <a:ln w="57150">
            <a:solidFill>
              <a:srgbClr val="00FFFF"/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законно может заверить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доверенность?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Нотариус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6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нотариального заверения требуют лишь доверенности на осуществление сделок, требующих нотариальной формы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ч.2 ст. 185 ГК РФ и ч.3 ст.187 ГК РФ).</a:t>
            </a:r>
          </a:p>
          <a:p>
            <a:pPr marL="0" indent="0">
              <a:buNone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2. Лица </a:t>
            </a: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и органы имеющие полномочия заверять доверенности </a:t>
            </a:r>
            <a:endParaRPr lang="ru-RU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Главный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врач, старший врач военного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госпиталя, </a:t>
            </a:r>
            <a:r>
              <a:rPr lang="ru-RU" sz="6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ГУИНа</a:t>
            </a:r>
            <a:endParaRPr lang="ru-RU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……….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	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sz="8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 лечебного учреждения (стационарного) – для находящихся на лечении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граждан в связи с получением заработной платы, пенсии, иных пособий и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почты</a:t>
            </a:r>
            <a:r>
              <a:rPr lang="ru-RU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 Такая доверенность заверяется бесплатно</a:t>
            </a:r>
            <a:endParaRPr lang="ru-RU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6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Доверенности от имени малолетних и недееспособных граждан выдают их Законные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(</a:t>
            </a:r>
            <a:r>
              <a:rPr lang="ru-RU" sz="6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родители, усыновители, попечители, </a:t>
            </a:r>
            <a:r>
              <a:rPr lang="ru-RU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опекуны)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(статьи ГК РФ № 28 и 29)	</a:t>
            </a:r>
          </a:p>
          <a:p>
            <a:pPr marL="0" indent="0">
              <a:buNone/>
            </a:pPr>
            <a:endParaRPr lang="ru-RU" sz="6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доверенности на получение лекарственных препаратов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marL="900430" marR="1621155" algn="ctr"/>
            <a:r>
              <a:rPr lang="ru-RU" sz="6400" b="1" i="1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Доверенность заполняется от руки</a:t>
            </a:r>
            <a:endParaRPr lang="ru-RU" sz="6400" dirty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900430" marR="162115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Courier New"/>
              </a:rPr>
              <a:t> </a:t>
            </a:r>
            <a:endParaRPr lang="ru-RU" dirty="0">
              <a:solidFill>
                <a:srgbClr val="000000"/>
              </a:solidFill>
              <a:latin typeface="Courier New"/>
              <a:ea typeface="Courier New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endParaRPr lang="ru-RU" sz="4400" dirty="0" smtClean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Город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___________________   «___»______________20__г.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Я, гр.________________________________	  ____________________ 	     </a:t>
            </a:r>
            <a:endParaRPr lang="ru-RU" sz="4400" dirty="0" smtClean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	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	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Фамилия, имя. 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Отчество              дата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рождения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Паспорт: серия_______	№______________ Выдан____________________________________________________		</a:t>
            </a:r>
            <a:endParaRPr lang="ru-RU" sz="4400" dirty="0" smtClean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__________________ _____________________-_______________________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							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							когда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выдан	</a:t>
            </a:r>
          </a:p>
          <a:p>
            <a:pPr marL="557530" marR="1621155" indent="0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проживающий по адресу:__________________________________________________				</a:t>
            </a:r>
          </a:p>
          <a:p>
            <a:pPr marL="557530" marR="1620520" indent="0">
              <a:lnSpc>
                <a:spcPts val="1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доверяю Гр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. 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  <a:r>
              <a:rPr lang="ru-RU" sz="4400" dirty="0" smtClean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__________________________________________________</a:t>
            </a: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		</a:t>
            </a:r>
          </a:p>
          <a:p>
            <a:pPr marL="2249170" marR="1620520" indent="0" algn="just">
              <a:lnSpc>
                <a:spcPts val="1000"/>
              </a:lnSpc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Фамилия, имя. отчество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Паспорт: серия_____, номер______________	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Выдан ____________________________________________________	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когда выдан__________________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получать лекарственные препараты, в том числе сильнодействующие, наркотические и психотропные лекарственные препараты, по рецептам, выписанным на мое имя.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Подпись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доверителя_________________________________Иванов</a:t>
            </a: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Подпись доверенного </a:t>
            </a:r>
            <a:r>
              <a:rPr lang="ru-RU" sz="4400" dirty="0" err="1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лица_____________________Кузнецов</a:t>
            </a:r>
            <a:endParaRPr lang="ru-RU" sz="4400" dirty="0">
              <a:solidFill>
                <a:srgbClr val="000000"/>
              </a:solidFill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557530" marR="1621155" indent="0" algn="just">
              <a:spcAft>
                <a:spcPts val="0"/>
              </a:spcAft>
              <a:buNone/>
            </a:pPr>
            <a:r>
              <a:rPr lang="ru-RU" sz="4400" dirty="0">
                <a:solidFill>
                  <a:srgbClr val="00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 </a:t>
            </a:r>
          </a:p>
          <a:p>
            <a:pPr marL="0" lvl="0" indent="0" algn="just" defTabSz="534988">
              <a:buNone/>
            </a:pPr>
            <a:r>
              <a:rPr lang="ru-RU" sz="7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Число, подпись, место составления, а также паспортные данные доверителя и уполномоченного лица </a:t>
            </a:r>
            <a:r>
              <a:rPr lang="ru-RU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обязательны!</a:t>
            </a:r>
          </a:p>
          <a:p>
            <a:pPr marL="0" indent="0">
              <a:buNone/>
            </a:pP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медицинскими организациями  лекарственных препаратов из аптечных организаций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МЗСР от 12.02.2007 г. № 110 в ред. от 20.01.2011 г № 13н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0210"/>
              </p:ext>
            </p:extLst>
          </p:nvPr>
        </p:nvGraphicFramePr>
        <p:xfrm>
          <a:off x="457200" y="16002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B06DA-93A8-4158-BBF7-618568F91CE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Вскрытие ампул, введение </a:t>
            </a:r>
            <a:r>
              <a:rPr lang="ru-RU" sz="2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наркотических 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средств и психотропных веществ пациенту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040188" cy="456937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b="1" dirty="0" smtClean="0"/>
              <a:t>	</a:t>
            </a:r>
            <a:r>
              <a:rPr lang="ru-RU" sz="3800" dirty="0" smtClean="0"/>
              <a:t>7</a:t>
            </a:r>
            <a:r>
              <a:rPr lang="ru-RU" sz="3800" dirty="0"/>
              <a:t>. Вскрытие ампул, введение </a:t>
            </a:r>
            <a:r>
              <a:rPr lang="ru-RU" sz="3800" dirty="0" err="1"/>
              <a:t>ампулированных</a:t>
            </a:r>
            <a:r>
              <a:rPr lang="ru-RU" sz="3800" dirty="0"/>
              <a:t> наркотических средств и психотропных веществ пациенту производится процедурной (палатной) медицинской </a:t>
            </a:r>
            <a:r>
              <a:rPr lang="ru-RU" sz="3800" dirty="0" smtClean="0"/>
              <a:t>сестрой </a:t>
            </a:r>
            <a:r>
              <a:rPr lang="ru-RU" sz="3800" dirty="0" smtClean="0">
                <a:solidFill>
                  <a:srgbClr val="FF0000"/>
                </a:solidFill>
              </a:rPr>
              <a:t>в присутствии врача </a:t>
            </a:r>
            <a:r>
              <a:rPr lang="ru-RU" sz="3800" dirty="0"/>
              <a:t>с отметкой о </a:t>
            </a:r>
            <a:r>
              <a:rPr lang="ru-RU" sz="3800" dirty="0" smtClean="0"/>
              <a:t>проведенной </a:t>
            </a:r>
            <a:r>
              <a:rPr lang="ru-RU" sz="3800" dirty="0"/>
              <a:t>инъекции истории болезни и листке назначения, заверенной подписями медицинской сестры и врача.</a:t>
            </a:r>
          </a:p>
          <a:p>
            <a:pPr marL="0" indent="0">
              <a:buNone/>
            </a:pPr>
            <a:r>
              <a:rPr lang="ru-RU" sz="3800" dirty="0" smtClean="0"/>
              <a:t>	</a:t>
            </a:r>
          </a:p>
          <a:p>
            <a:pPr marL="0" indent="0">
              <a:buNone/>
            </a:pPr>
            <a:r>
              <a:rPr lang="ru-RU" sz="3800" dirty="0"/>
              <a:t>	</a:t>
            </a:r>
            <a:r>
              <a:rPr lang="ru-RU" sz="3800" dirty="0" smtClean="0"/>
              <a:t>Прием </a:t>
            </a:r>
            <a:r>
              <a:rPr lang="ru-RU" sz="3800" dirty="0"/>
              <a:t>пациентом пероральных наркотических средств и психотропных веществ производится </a:t>
            </a:r>
            <a:r>
              <a:rPr lang="ru-RU" sz="3800" dirty="0">
                <a:solidFill>
                  <a:srgbClr val="FF0000"/>
                </a:solidFill>
              </a:rPr>
              <a:t>в присутствии процедурной (палатной) медицинской сестры и врача</a:t>
            </a:r>
            <a:r>
              <a:rPr lang="ru-RU" sz="3800" dirty="0"/>
              <a:t>, при этом факт приема должен быть отражен в истории болезни и листке назначения, заверенной подписями медицинской сестры и врача".</a:t>
            </a:r>
          </a:p>
          <a:p>
            <a:pPr marL="0" indent="0">
              <a:buNone/>
            </a:pPr>
            <a:r>
              <a:rPr lang="ru-RU" sz="3500" dirty="0">
                <a:solidFill>
                  <a:srgbClr val="FF0000"/>
                </a:solidFill>
              </a:rPr>
              <a:t>(п. 7 в ред. Приказа Минздрава РФ от 16.05.2003 N 205)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 algn="just">
              <a:buNone/>
            </a:pPr>
            <a:r>
              <a:rPr lang="ru-RU" sz="3800" dirty="0" smtClean="0"/>
              <a:t>Приложение </a:t>
            </a:r>
            <a:r>
              <a:rPr lang="ru-RU" sz="3800" dirty="0"/>
              <a:t>N </a:t>
            </a:r>
            <a:r>
              <a:rPr lang="ru-RU" sz="3800" dirty="0" smtClean="0"/>
              <a:t>5 </a:t>
            </a:r>
            <a:r>
              <a:rPr lang="ru-RU" sz="3800" dirty="0"/>
              <a:t> </a:t>
            </a:r>
            <a:r>
              <a:rPr lang="ru-RU" sz="3800" dirty="0" smtClean="0"/>
              <a:t>УТВЕРЖДЕНО</a:t>
            </a:r>
            <a:endParaRPr lang="ru-RU" sz="3800" dirty="0"/>
          </a:p>
          <a:p>
            <a:pPr marL="0" indent="0" algn="just">
              <a:buNone/>
            </a:pPr>
            <a:r>
              <a:rPr lang="ru-RU" sz="3800" dirty="0" smtClean="0"/>
              <a:t>приказом </a:t>
            </a:r>
            <a:r>
              <a:rPr lang="ru-RU" sz="3800" dirty="0"/>
              <a:t>МЗ </a:t>
            </a:r>
            <a:r>
              <a:rPr lang="ru-RU" sz="3800" dirty="0" smtClean="0"/>
              <a:t>РФ от </a:t>
            </a:r>
            <a:r>
              <a:rPr lang="ru-RU" sz="3800" dirty="0"/>
              <a:t>12.11.1997 г. N 330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56792"/>
            <a:ext cx="4041775" cy="4569371"/>
          </a:xfrm>
          <a:solidFill>
            <a:srgbClr val="FFFF00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indent="0" algn="r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Приложение 5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 </a:t>
            </a:r>
          </a:p>
          <a:p>
            <a:pPr indent="0" algn="r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Утверждено</a:t>
            </a:r>
            <a:endParaRPr lang="ru-RU" dirty="0">
              <a:ea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Приказом </a:t>
            </a:r>
            <a:r>
              <a:rPr lang="ru-RU" dirty="0" smtClean="0">
                <a:ea typeface="Times New Roman"/>
              </a:rPr>
              <a:t>МЗ РФ</a:t>
            </a:r>
            <a:endParaRPr lang="ru-RU" dirty="0">
              <a:ea typeface="Times New Roman"/>
            </a:endParaRPr>
          </a:p>
          <a:p>
            <a:pPr indent="0" algn="r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от 12 ноября 1997 г. N 330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 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dirty="0">
                <a:ea typeface="Times New Roman"/>
              </a:rPr>
              <a:t>П</a:t>
            </a:r>
            <a:r>
              <a:rPr lang="ru-RU" sz="1800" dirty="0" smtClean="0">
                <a:ea typeface="Times New Roman"/>
              </a:rPr>
              <a:t>равила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dirty="0" smtClean="0">
                <a:ea typeface="Times New Roman"/>
              </a:rPr>
              <a:t>хранения и учета наркотических средств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dirty="0" smtClean="0">
                <a:ea typeface="Times New Roman"/>
              </a:rPr>
              <a:t>и психотропных веществ и специальных рецептурных бланков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dirty="0" smtClean="0">
                <a:ea typeface="Times New Roman"/>
              </a:rPr>
              <a:t>в лечебно-профилактических учреждениях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>
                <a:ea typeface="Times New Roman"/>
              </a:rPr>
              <a:t> 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900" b="1" dirty="0" smtClean="0">
                <a:solidFill>
                  <a:srgbClr val="FF0000"/>
                </a:solidFill>
                <a:ea typeface="Times New Roman"/>
              </a:rPr>
              <a:t>Приложение №5 Утратило </a:t>
            </a:r>
            <a:r>
              <a:rPr lang="ru-RU" sz="1900" b="1" dirty="0">
                <a:solidFill>
                  <a:srgbClr val="FF0000"/>
                </a:solidFill>
                <a:ea typeface="Times New Roman"/>
              </a:rPr>
              <a:t>силу. </a:t>
            </a:r>
            <a:r>
              <a:rPr lang="ru-RU" dirty="0">
                <a:ea typeface="Times New Roman"/>
              </a:rPr>
              <a:t>- </a:t>
            </a:r>
            <a:r>
              <a:rPr lang="ru-RU" sz="2100" dirty="0">
                <a:ea typeface="Times New Roman"/>
              </a:rPr>
              <a:t>Приказ </a:t>
            </a:r>
            <a:r>
              <a:rPr lang="ru-RU" sz="2100" dirty="0" err="1">
                <a:ea typeface="Times New Roman"/>
              </a:rPr>
              <a:t>Минздравсоцразвития</a:t>
            </a:r>
            <a:r>
              <a:rPr lang="ru-RU" sz="2100" dirty="0">
                <a:ea typeface="Times New Roman"/>
              </a:rPr>
              <a:t> РФ от 17.11.2010 N 1008н.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Лекарственные  средства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фармсубстанции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лекарственные препараты, содержащие НС, ПВ и их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прекурсоры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включенные 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списки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IV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Перечня,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утв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ПП РФ от 30.06.98 г. № 681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353230"/>
              </p:ext>
            </p:extLst>
          </p:nvPr>
        </p:nvGraphicFramePr>
        <p:xfrm>
          <a:off x="611560" y="1988840"/>
          <a:ext cx="8064896" cy="4425696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2855756"/>
                <a:gridCol w="2688860"/>
              </a:tblGrid>
              <a:tr h="4137664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Аллобарбитал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Алпразолам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Аминорекс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Амфепрамон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Апрофен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Бромазепам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Бротизолам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Бупренорфин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Бупренорфин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налоксон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Буталбитал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Бутобарбитал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Буторфанол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Галазепам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Галоксазолам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4-гидроксибутират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Гидроморфон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Декстрометорфан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Декстроморамид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Декстропропоксифен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Делоразепам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Диазепам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циклобарбитал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Дигидрокодеин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Дифеноксилат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Диэтиловый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эфир (в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45% или более)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Золпидем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Камазепам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Кетазолам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Кетамин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Клобазам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Клоксазолам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Клоназепам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Клоразепат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Клотиазепам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Кодеин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Кокаин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Лефетамин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Лопразолам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Лоразепам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Лорметазепам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Мазиндол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Медазепам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Мезокарб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Мепробамат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Метилфенобарбитал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 sz="1800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ru-RU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24482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Уничтожение наркотических и психотропных лекарственных препаратов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8981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788" y="259964"/>
            <a:ext cx="8229600" cy="10087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  <a:cs typeface="Arial" panose="020B0604020202020204" pitchFamily="34" charset="0"/>
              </a:rPr>
              <a:t>ЛТ статья 29</a:t>
            </a:r>
            <a:br>
              <a:rPr lang="ru-RU" b="1" dirty="0" smtClean="0">
                <a:latin typeface="+mn-lt"/>
                <a:cs typeface="Arial" panose="020B0604020202020204" pitchFamily="34" charset="0"/>
              </a:rPr>
            </a:br>
            <a:r>
              <a:rPr lang="ru-RU" sz="3200" b="1" dirty="0" smtClean="0">
                <a:latin typeface="+mn-lt"/>
                <a:cs typeface="Arial" panose="020B0604020202020204" pitchFamily="34" charset="0"/>
              </a:rPr>
              <a:t>Уничтожение НС и ПВ</a:t>
            </a:r>
            <a:endParaRPr lang="ru-RU" sz="32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6622" y="1124743"/>
            <a:ext cx="4618856" cy="489894"/>
          </a:xfrm>
        </p:spPr>
        <p:txBody>
          <a:bodyPr>
            <a:normAutofit/>
          </a:bodyPr>
          <a:lstStyle/>
          <a:p>
            <a:r>
              <a:rPr lang="ru-RU" dirty="0" smtClean="0"/>
              <a:t>       Предыдущая редакция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618856" cy="4009405"/>
          </a:xfr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1.6. Для уничтожения наркотических средств и психотропных веществ в государственных унитарных предприятиях или государственных учреждениях, имеющих лицензии на виды деятельности, связанные с оборотом наркотических средств и психотропных веществ с правом их уничтожения, создаются комиссии,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состоящие из представителей органов внутренних дел, органов управления здравоохранением и органов охраны окружающей среды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1588" y="946956"/>
            <a:ext cx="4480004" cy="648073"/>
          </a:xfrm>
        </p:spPr>
        <p:txBody>
          <a:bodyPr>
            <a:noAutofit/>
          </a:bodyPr>
          <a:lstStyle/>
          <a:p>
            <a:r>
              <a:rPr lang="ru-RU" dirty="0" smtClean="0"/>
              <a:t>        Действующая редакция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1916832"/>
            <a:ext cx="3394720" cy="4009405"/>
          </a:xfrm>
          <a:solidFill>
            <a:schemeClr val="accent5"/>
          </a:solidFill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уничтожения наркотических средств и психотропных веществ на предприятиях и учреждениях,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40525" y="6356350"/>
            <a:ext cx="3086100" cy="365125"/>
          </a:xfrm>
        </p:spPr>
        <p:txBody>
          <a:bodyPr/>
          <a:lstStyle/>
          <a:p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655" y="0"/>
            <a:ext cx="6789738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  <a:cs typeface="Arial" panose="020B0604020202020204" pitchFamily="34" charset="0"/>
              </a:rPr>
              <a:t>Уничтожение НС и ПВ</a:t>
            </a:r>
            <a:endParaRPr lang="ru-RU" sz="36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6425"/>
            <a:ext cx="3868737" cy="823912"/>
          </a:xfrm>
        </p:spPr>
        <p:txBody>
          <a:bodyPr/>
          <a:lstStyle/>
          <a:p>
            <a:r>
              <a:rPr lang="ru-RU" dirty="0" smtClean="0"/>
              <a:t>Предыдущая редакция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650" y="2181225"/>
            <a:ext cx="3868737" cy="3684588"/>
          </a:xfrm>
          <a:solidFill>
            <a:srgbClr val="FFFF00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1.6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абз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3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Списание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мере накопления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не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позднее 30 числа каждого месяца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производится их списание с последующим уничтожением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в срок не позднее пяти </a:t>
            </a:r>
            <a:r>
              <a:rPr lang="ru-RU" dirty="0" smtClean="0">
                <a:solidFill>
                  <a:srgbClr val="C00000"/>
                </a:solidFill>
                <a:cs typeface="Arial" panose="020B0604020202020204" pitchFamily="34" charset="0"/>
              </a:rPr>
              <a:t>дней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6425"/>
            <a:ext cx="3887788" cy="823912"/>
          </a:xfrm>
        </p:spPr>
        <p:txBody>
          <a:bodyPr/>
          <a:lstStyle/>
          <a:p>
            <a:r>
              <a:rPr lang="ru-RU" dirty="0" smtClean="0"/>
              <a:t>Действующая редакция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2524" y="2181225"/>
            <a:ext cx="3887788" cy="3684588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1.6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абз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3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cs typeface="Arial" panose="020B0604020202020204" pitchFamily="34" charset="0"/>
              </a:rPr>
              <a:t>Списание</a:t>
            </a:r>
            <a:r>
              <a:rPr lang="ru-RU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производится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не позднее последнего рабочего дня календарного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месяца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cs typeface="Arial" panose="020B0604020202020204" pitchFamily="34" charset="0"/>
              </a:rPr>
              <a:t>Уничтожение</a:t>
            </a:r>
            <a:r>
              <a:rPr lang="ru-RU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по </a:t>
            </a:r>
            <a:r>
              <a:rPr lang="ru-RU" dirty="0">
                <a:solidFill>
                  <a:srgbClr val="FF0000"/>
                </a:solidFill>
                <a:cs typeface="Arial" panose="020B0604020202020204" pitchFamily="34" charset="0"/>
              </a:rPr>
              <a:t>мере накопления, но не реже одного раза в </a:t>
            </a:r>
            <a:r>
              <a:rPr lang="ru-RU" dirty="0" smtClean="0">
                <a:solidFill>
                  <a:srgbClr val="FF0000"/>
                </a:solidFill>
                <a:cs typeface="Arial" panose="020B0604020202020204" pitchFamily="34" charset="0"/>
              </a:rPr>
              <a:t>квартал</a:t>
            </a:r>
            <a:endParaRPr lang="ru-RU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3A5DC-432F-448F-AA16-D6A50D0C9C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Приказ МЗ от 28.03.03 г. № 127 </a:t>
            </a:r>
            <a:r>
              <a:rPr lang="ru-RU" sz="3200" dirty="0" smtClean="0">
                <a:solidFill>
                  <a:srgbClr val="FF0000"/>
                </a:solidFill>
              </a:rPr>
              <a:t>ред. от 07.05.2015 г.№ 228н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2400" b="1" dirty="0" smtClean="0"/>
              <a:t>ИЗВЛЕЧЕНИЕ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2.3</a:t>
            </a:r>
            <a:r>
              <a:rPr lang="ru-RU" sz="2400" dirty="0"/>
              <a:t>. Особенности уничтожения наркотических средств и психотропных веществ:</a:t>
            </a:r>
          </a:p>
          <a:p>
            <a:pPr marL="0" indent="0">
              <a:buNone/>
            </a:pPr>
            <a:r>
              <a:rPr lang="ru-RU" sz="2400" dirty="0" smtClean="0"/>
              <a:t>	- </a:t>
            </a:r>
            <a:r>
              <a:rPr lang="ru-RU" sz="2400" dirty="0"/>
              <a:t>твердые лекарственные формы, содержащие нерастворимые в воде фармацевтические субстанции наркотических средств и психотропных веществ, мягкие лекарственные формы, </a:t>
            </a:r>
            <a:r>
              <a:rPr lang="ru-RU" sz="2400" dirty="0" err="1"/>
              <a:t>трансдермальные</a:t>
            </a:r>
            <a:r>
              <a:rPr lang="ru-RU" sz="2400" dirty="0"/>
              <a:t> лекарственные формы уничтожаются путем сжигания;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при ответе на заданный вопрос Вам рекомендуют почитать конкретный нормативный акт, не стоит считать это хамством, издевкой или грубостью.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в нормативно правовом акте заложен правильный ответ.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остальное, в том числе и разъяснения в информационных письмах, а также ответы и советы пользователей, это личное мнение каждого.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388843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2736304"/>
          </a:xfrm>
          <a:prstGeom prst="roundRect">
            <a:avLst>
              <a:gd name="adj" fmla="val 17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 заданный вопрос Вам рекомендуют почитать конкретный нормативный акт,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считайте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хамством, издевкой или грубостью.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в нормативно акте заложен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ответ! </a:t>
            </a:r>
            <a:b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Разъяснения, а также ответы и советы пользователей, это личное мнение каждого автора</a:t>
            </a:r>
            <a:endParaRPr lang="ru-RU" sz="2000" dirty="0" smtClean="0">
              <a:solidFill>
                <a:prstClr val="white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5D32-4F12-455E-BA08-548B5544B0C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вопросы?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</a:t>
            </a:r>
            <a:r>
              <a:rPr lang="en-US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vppadalkin@list.ru</a:t>
            </a:r>
            <a: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Василий\AppData\Local\Microsoft\Windows\Temporary Internet Files\Content.IE5\7JW9CQNS\19285030375_69e96d7e8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772816"/>
            <a:ext cx="8568952" cy="4591313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091" y="2184374"/>
            <a:ext cx="7488832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ts val="2000"/>
              </a:lnSpc>
              <a:spcBef>
                <a:spcPts val="1000"/>
              </a:spcBef>
              <a:defRPr/>
            </a:pP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ctr">
              <a:lnSpc>
                <a:spcPts val="2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заинтересован в налаживании обратной </a:t>
            </a:r>
          </a:p>
          <a:p>
            <a:pPr marL="228600" indent="-228600" algn="ctr">
              <a:lnSpc>
                <a:spcPts val="2000"/>
              </a:lnSpc>
              <a:spcBef>
                <a:spcPts val="100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 и диалога со слушателями</a:t>
            </a:r>
          </a:p>
          <a:p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59993-1AFA-4CED-8D91-AAAB38378A3F}" type="slidenum">
              <a:rPr lang="ru-RU" sz="2400" b="1" smtClean="0">
                <a:solidFill>
                  <a:prstClr val="black">
                    <a:tint val="75000"/>
                  </a:prstClr>
                </a:solidFill>
              </a:rPr>
              <a:pPr/>
              <a:t>125</a:t>
            </a:fld>
            <a:endParaRPr lang="ru-RU" sz="2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2640" y="5373216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5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Продолжение слайда № 12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199"/>
              </p:ext>
            </p:extLst>
          </p:nvPr>
        </p:nvGraphicFramePr>
        <p:xfrm>
          <a:off x="611560" y="980728"/>
          <a:ext cx="8208912" cy="5218176"/>
        </p:xfrm>
        <a:graphic>
          <a:graphicData uri="http://schemas.openxmlformats.org/drawingml/2006/table">
            <a:tbl>
              <a:tblPr firstRow="1" firstCol="1" bandRow="1"/>
              <a:tblGrid>
                <a:gridCol w="2158526"/>
                <a:gridCol w="2434556"/>
                <a:gridCol w="3615830"/>
              </a:tblGrid>
              <a:tr h="5184576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Мефенорекс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Мидазолам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Модафинил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Морфин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Налбуфин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Ниметазепам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Нитразепам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Нордазепам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Оксазепам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Оксазолам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Оксикодон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Оксикодон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налоксон</a:t>
                      </a:r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Омнопон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Пемолин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Пентазоцин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Перманганат калия (в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45% или более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   </a:t>
                      </a:r>
                    </a:p>
                    <a:p>
                      <a:pPr marL="0" marR="0" indent="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Пиназепам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Пипрадрол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Пиритрамид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Просидол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Псевдоэфедрин (в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10% или более)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Ремифентанил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Секбутабарбитал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Суфентанил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Тебаин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Темазепам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Тетразепам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Тианептин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Тилидин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Триазолам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Тримеперидин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Фендиметразин</a:t>
                      </a: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Фенилпропаноламин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(в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     10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или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более)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Фенобарбитал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Фентанил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Фентермин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Флудиазепам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Флунитразепам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Флуразепам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Хлордиазепоксид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Циклобарбитал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Эргометрин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(в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концентрации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 или более)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Эрготамин (в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концентрации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 или более)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Эстазолам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Этил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лофлазепат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Этилморфин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Эфедрин (в </a:t>
                      </a: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концентрации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 или более)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31938" y="2395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C899-567F-4427-8D09-D47BFAA40442}" type="slidenum">
              <a:rPr lang="ru-RU" sz="1800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ru-RU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аздел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Лекарственные средств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содержащие сильнодействующие и ядовитые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вещества утв.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постановлением Правительства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РФ от 29.12.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2007 г. N 964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800991"/>
              </p:ext>
            </p:extLst>
          </p:nvPr>
        </p:nvGraphicFramePr>
        <p:xfrm>
          <a:off x="251521" y="1268759"/>
          <a:ext cx="8784975" cy="5080508"/>
        </p:xfrm>
        <a:graphic>
          <a:graphicData uri="http://schemas.openxmlformats.org/drawingml/2006/table">
            <a:tbl>
              <a:tblPr firstRow="1" firstCol="1" bandRow="1"/>
              <a:tblGrid>
                <a:gridCol w="2304255"/>
                <a:gridCol w="2664296"/>
                <a:gridCol w="3816424"/>
              </a:tblGrid>
              <a:tr h="4332642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Андростанолон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Ацеклидин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Бенактизин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Бензобарбитал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Бромизовал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Гексобарбитал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Гиосциамин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Гестринон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Даназол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Змеиный яд*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Зопиклон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Карбахолин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800" b="1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Клозапин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Клонидин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Клостебол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Левомепромазин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Местеролон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Метандиенон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Метандриол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Метенолон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Метилтестостерон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Нандролон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Норклостебол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Пчелиный яд*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Сибутрамин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Скополамин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Спирт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этиловый «(этанол)»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Сумма алкалоидов 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красавки (за исключением твердой дозированной лекарственной формы суппозитории)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1-тестостерон* 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Тиопентал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натрия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Трамадол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Трамадол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37,5 мг+</a:t>
                      </a:r>
                    </a:p>
                    <a:p>
                      <a:pPr indent="342900"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парацетамол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Тригексифенидил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Фепрозиднин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Хлороформ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Эрготал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Этилхлорид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5911">
                <a:tc gridSpan="3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*(за исключением лекарственных форм для наружного применения - кремы, </a:t>
                      </a:r>
                      <a:endParaRPr lang="ru-RU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мази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гели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lang="ru-RU" sz="1800" b="1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ru-RU" sz="1800" b="1" dirty="0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116632"/>
            <a:ext cx="535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10081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Комбинированные лекарственные препараты, содержащие кроме малых количеств НС, ПВ и их прекурсоров другие фармакологические активные вещества,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утв. Приказом МЗСР от 17.05.2012 г.№ 562н Пункт 5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lvl="0" indent="0"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lvl="0" indent="0">
              <a:buClrTx/>
              <a:buSzTx/>
              <a:buNone/>
            </a:pPr>
            <a:r>
              <a:rPr lang="ru-RU" sz="1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кодеин или его соли (в пересчете на чистое вещество) в количестве до 20 мг (на 1 дозу твердой лекарственной формы) или в количестве до 200 мг (на 100 мл или 100 г жидкой лекарственной формы для внутреннего применения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  <a:r>
              <a:rPr lang="ru-RU" sz="3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псевдоэфедрина гидрохлорид в количестве, превышающем 30 мг, и до 60 мг (на 1 дозу твердой лекарственной 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формы</a:t>
            </a:r>
            <a:r>
              <a:rPr lang="ru-RU" sz="3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псевдоэфедрина гидрохлорид в количестве от 30 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мг и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60 мг 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включительно в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сочетании с декстрометорфаном гидробромидом в количестве, превышающем 10 мг, и до 30 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мг включительно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 1 дозу твердой лекарственной формы);</a:t>
            </a:r>
          </a:p>
          <a:p>
            <a:pPr marL="0" indent="0">
              <a:buClrTx/>
              <a:buSzTx/>
              <a:buNone/>
            </a:pP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3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SzTx/>
              <a:buNone/>
            </a:pP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4)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декстрометорфана гидробромид в количестве до 200 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мг включительно </a:t>
            </a: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(на 100 мл или 100 г жидкой лекарственной формы для внутреннего применения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	</a:t>
            </a:r>
          </a:p>
          <a:p>
            <a:pPr marL="0" indent="0">
              <a:buClrTx/>
              <a:buSzTx/>
              <a:buNone/>
            </a:pPr>
            <a:r>
              <a:rPr lang="ru-RU" sz="3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5) эфедрина гидрохлорид в количестве, превышающем 100 мг, и до 300 мг включительно (на 100 мл или 100 г жидкой лекарственной формы для внутреннего применения);</a:t>
            </a:r>
            <a:endParaRPr lang="ru-RU" sz="3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ClrTx/>
              <a:buSzTx/>
              <a:buNone/>
            </a:pPr>
            <a:r>
              <a:rPr lang="ru-RU" sz="3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lvl="0" indent="0">
              <a:buClrTx/>
              <a:buSzTx/>
              <a:buNone/>
            </a:pPr>
            <a:r>
              <a:rPr lang="ru-RU" sz="2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3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lang="ru-RU" sz="1800" b="1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ru-RU" sz="1800" b="1" dirty="0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2343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Продолжение слайда № 15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12"/>
          </a:xfr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49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ru-RU" sz="6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7200" b="1" dirty="0" smtClean="0">
                <a:latin typeface="Arial" panose="020B0604020202020204" pitchFamily="34" charset="0"/>
                <a:cs typeface="Arial" pitchFamily="34" charset="0"/>
              </a:rPr>
              <a:t>6) </a:t>
            </a:r>
            <a:r>
              <a:rPr lang="ru-RU" sz="7200" b="1" dirty="0">
                <a:latin typeface="Arial" panose="020B0604020202020204" pitchFamily="34" charset="0"/>
                <a:cs typeface="Arial" pitchFamily="34" charset="0"/>
              </a:rPr>
              <a:t>эфедрина гидрохлорид в количестве до 50 </a:t>
            </a:r>
            <a:r>
              <a:rPr lang="ru-RU" sz="7200" b="1" dirty="0" smtClean="0">
                <a:latin typeface="Arial" panose="020B0604020202020204" pitchFamily="34" charset="0"/>
                <a:cs typeface="Arial" pitchFamily="34" charset="0"/>
              </a:rPr>
              <a:t>мг включительно </a:t>
            </a:r>
            <a:r>
              <a:rPr lang="ru-RU" sz="7200" b="1" dirty="0">
                <a:latin typeface="Arial" panose="020B0604020202020204" pitchFamily="34" charset="0"/>
                <a:cs typeface="Arial" pitchFamily="34" charset="0"/>
              </a:rPr>
              <a:t>(на 1 дозу твердой лекарственной формы); </a:t>
            </a:r>
            <a:endParaRPr lang="ru-RU" sz="7200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7200" b="1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7200" b="1" dirty="0" smtClean="0">
                <a:latin typeface="Arial" panose="020B0604020202020204" pitchFamily="34" charset="0"/>
                <a:cs typeface="Arial" pitchFamily="34" charset="0"/>
              </a:rPr>
              <a:t>	7)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фенилпропаноламин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в количестве до 75 мг включительно (на 1 дозу твердой лекарственной формы) или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до 300 мг включительно (на 100 мл или 100 г жидкой лекарственной формы для внутреннего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применения</a:t>
            </a:r>
            <a:r>
              <a:rPr lang="ru-RU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	</a:t>
            </a:r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8)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фенобарбитал в количестве до 15 мг включительно в сочетании с кодеином (или его солями) независимо от количества (на 1 дозу твердой лекарственной формы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); 	</a:t>
            </a: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	</a:t>
            </a:r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9)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фенобарбитал в количестве до 20 мг включительно в сочетании с эфедрином гидрохлоридом независимо от количества (на 1 дозу твердой лекарственной формы);</a:t>
            </a: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ru-RU" sz="72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7200" b="1" dirty="0" smtClean="0">
                <a:latin typeface="Arial" pitchFamily="34" charset="0"/>
                <a:cs typeface="Arial" pitchFamily="34" charset="0"/>
              </a:rPr>
              <a:t>	10) </a:t>
            </a:r>
            <a:r>
              <a:rPr lang="ru-RU" sz="7200" b="1" dirty="0">
                <a:latin typeface="Arial" pitchFamily="34" charset="0"/>
                <a:cs typeface="Arial" pitchFamily="34" charset="0"/>
              </a:rPr>
              <a:t>хлордиазепоксид в количестве, превышающем 10 мг, и до 20 мг включительно (на 1 дозу твердой лекарственной формы).</a:t>
            </a:r>
          </a:p>
          <a:p>
            <a:pPr marL="0" indent="0">
              <a:buNone/>
            </a:pPr>
            <a:r>
              <a:rPr lang="ru-RU" sz="64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r"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России от 22.04.14г. № 183н в ред. от 31.10.17 г.</a:t>
            </a:r>
            <a:endParaRPr lang="ru-RU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465E3-C1C6-4953-8FA9-86A759BB8696}" type="slidenum">
              <a:rPr lang="ru-RU" sz="1800" b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ru-RU" sz="1800" b="1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лекарственные средства, подлежащие ПКУ введены </a:t>
            </a:r>
            <a:r>
              <a:rPr lang="ru-RU" sz="2400" dirty="0" smtClean="0"/>
              <a:t>Приказом МЗ </a:t>
            </a:r>
            <a:r>
              <a:rPr lang="ru-RU" sz="2400" dirty="0"/>
              <a:t>России от 10.09.2015 N 634н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  <a:solidFill>
            <a:srgbClr val="F09EDC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Лекарственные препараты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Прегабалин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(лирика) </a:t>
            </a:r>
          </a:p>
          <a:p>
            <a:pPr marL="0" indent="0" algn="ctr">
              <a:buNone/>
            </a:pPr>
            <a:r>
              <a:rPr lang="ru-RU" sz="2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Тропикамид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</a:t>
            </a:r>
            <a:r>
              <a:rPr lang="ru-RU" sz="2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идриацин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</a:p>
          <a:p>
            <a:pPr marL="0" indent="0" algn="ctr">
              <a:buNone/>
            </a:pPr>
            <a:r>
              <a:rPr lang="ru-RU" sz="2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</a:t>
            </a:r>
            <a:r>
              <a:rPr lang="ru-RU" sz="2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Циклопентолат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</a:t>
            </a:r>
            <a:r>
              <a:rPr lang="ru-RU" sz="2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</a:t>
            </a:r>
            <a:r>
              <a:rPr lang="ru-RU" sz="2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икломед</a:t>
            </a:r>
            <a:r>
              <a:rPr lang="ru-RU" sz="2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Тапентадол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Палексия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28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465E3-C1C6-4953-8FA9-86A759BB86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73630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лекарственных препаратов, включенных в разделы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II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5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Отличия в требованиях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и порядке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учета лекарственных препаратов, подлежащих предметно-количественному учету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29021"/>
              </p:ext>
            </p:extLst>
          </p:nvPr>
        </p:nvGraphicFramePr>
        <p:xfrm>
          <a:off x="251520" y="1124743"/>
          <a:ext cx="8568952" cy="5160814"/>
        </p:xfrm>
        <a:graphic>
          <a:graphicData uri="http://schemas.openxmlformats.org/drawingml/2006/table">
            <a:tbl>
              <a:tblPr firstRow="1" firstCol="1" bandRow="1"/>
              <a:tblGrid>
                <a:gridCol w="4322392"/>
                <a:gridCol w="4246560"/>
              </a:tblGrid>
              <a:tr h="2061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Ключевые требования к порядку учета</a:t>
                      </a:r>
                      <a:endParaRPr lang="ru-RU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Раздел </a:t>
                      </a: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Разделы </a:t>
                      </a: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IV</a:t>
                      </a:r>
                      <a:endParaRPr lang="ru-RU" sz="9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Порядок учета  НС и ПВ утв. ПП РФ от 04.11.06 . №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Порядок учета утв. Приказом МЗ от 17.06.13 г. № 378н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Установлен норматив запаса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установлен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Ежемесячная инвентаризация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Сверка книжного и фактического остатков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Форма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журнала регистрации 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утв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ПП РФ от №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644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Формы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журналов утв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МЗ от 17.06.13 г. № 378н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5486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Журнал регистрации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хранится в металлическом шкафу (сейфе)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технически укрепленном помещении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Журнал учета хранится в металлическом шкафу (сейфе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15286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Заполненные журналы регистрации вместе с документами, подтверждающими осуществление операций, сдаются в архив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ЮЛ и хранятся 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течение 5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лет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Заполненные журналы учета хранятся в архиве юридического лица (индивидуального предпринимателя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3657"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хранения журналов – 5 лет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хранения журналов – не установлен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5286">
                <a:tc>
                  <a:txBody>
                    <a:bodyPr/>
                    <a:lstStyle/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Периодичность записи в журналах учета устанавливается руководителем ЮЛ, но не реже одного раза в течение дня 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Записи </a:t>
                      </a: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 журналах учета производятся в конце рабочего 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дня на основании </a:t>
                      </a:r>
                      <a:r>
                        <a:rPr lang="ru-RU" sz="1200" b="1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потверждающих</a:t>
                      </a: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документов</a:t>
                      </a: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 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9143">
                <a:tc>
                  <a:txBody>
                    <a:bodyPr/>
                    <a:lstStyle/>
                    <a:p>
                      <a:pPr indent="3429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Документы или их копии, подтверждающие совершение операции должны быть заверены в установленном порядке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42900" algn="just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indent="342900"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Заверка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копий не предусмотрена</a:t>
                      </a:r>
                    </a:p>
                  </a:txBody>
                  <a:tcPr marL="64863" marR="64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3200" dirty="0" smtClean="0"/>
              <a:t>Оборот лекарственных препаратов для медицинского применения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lvl="0" indent="0" algn="ctr">
              <a:lnSpc>
                <a:spcPct val="120000"/>
              </a:lnSpc>
              <a:buNone/>
            </a:pPr>
            <a:endParaRPr lang="ru-RU" sz="7000" dirty="0" smtClean="0"/>
          </a:p>
          <a:p>
            <a:pPr marL="0" lvl="0" indent="0" algn="ctr">
              <a:lnSpc>
                <a:spcPct val="120000"/>
              </a:lnSpc>
              <a:buNone/>
            </a:pPr>
            <a:r>
              <a:rPr lang="ru-RU" sz="7000" dirty="0" smtClean="0"/>
              <a:t>Тема «Особенности и ограничения при использовании </a:t>
            </a:r>
            <a:r>
              <a:rPr lang="ru-RU" sz="7000" dirty="0"/>
              <a:t>в медицинских целях, лекарственных препаратов </a:t>
            </a:r>
            <a:r>
              <a:rPr lang="ru-RU" sz="7000" dirty="0" smtClean="0"/>
              <a:t>подлежащих предметно-количественному учету</a:t>
            </a:r>
            <a:endParaRPr lang="ru-RU" sz="7000" dirty="0">
              <a:solidFill>
                <a:prstClr val="black"/>
              </a:solidFill>
            </a:endParaRPr>
          </a:p>
          <a:p>
            <a:pPr lvl="0" algn="r">
              <a:lnSpc>
                <a:spcPts val="2500"/>
              </a:lnSpc>
            </a:pPr>
            <a:endParaRPr lang="ru-RU" sz="3600" dirty="0">
              <a:solidFill>
                <a:prstClr val="black"/>
              </a:solidFill>
            </a:endParaRPr>
          </a:p>
          <a:p>
            <a:pPr marL="0" indent="0" algn="ctr">
              <a:lnSpc>
                <a:spcPts val="2700"/>
              </a:lnSpc>
              <a:buNone/>
            </a:pPr>
            <a:endParaRPr lang="ru-RU" sz="4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lnSpc>
                <a:spcPts val="2500"/>
              </a:lnSpc>
              <a:buNone/>
            </a:pPr>
            <a:r>
              <a:rPr lang="ru-RU" sz="5000" dirty="0" err="1" smtClean="0"/>
              <a:t>Падалкин</a:t>
            </a:r>
            <a:r>
              <a:rPr lang="ru-RU" sz="5000" dirty="0" smtClean="0"/>
              <a:t> Василий Прохорович</a:t>
            </a:r>
          </a:p>
          <a:p>
            <a:pPr marL="0" indent="0" algn="r">
              <a:lnSpc>
                <a:spcPts val="2500"/>
              </a:lnSpc>
              <a:buNone/>
            </a:pPr>
            <a:r>
              <a:rPr lang="ru-RU" sz="5000" dirty="0" smtClean="0"/>
              <a:t>Доктор медицинских наук</a:t>
            </a:r>
          </a:p>
          <a:p>
            <a:pPr marL="0" indent="0" algn="r">
              <a:lnSpc>
                <a:spcPts val="2500"/>
              </a:lnSpc>
              <a:buNone/>
            </a:pPr>
            <a:r>
              <a:rPr lang="ru-RU" sz="5000" dirty="0" smtClean="0"/>
              <a:t>Профессор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препараты, включенные в разделы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buNone/>
            </a:pP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подлежат учету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требованиями приказа МЗ от 17.06.2013 . № 378н.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выписываются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бланках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148-1/у-88</a:t>
            </a: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хранятся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деревянных или металлических запирающихся шкафах в соответствии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Правилами утвержденными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МЗСР от 23.08.2010 . № 706н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4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Документы, утвержденные приказом МЗ России от 17.06.2013 г. № 378н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  <a:solidFill>
            <a:srgbClr val="FFFF00"/>
          </a:solidFill>
          <a:ln w="38100">
            <a:solidFill>
              <a:srgbClr val="FF00FF"/>
            </a:solidFill>
          </a:ln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Arial"/>
                <a:ea typeface="Times New Roman"/>
              </a:rPr>
              <a:t>	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Правила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регистрации операций, связанных с обращением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ЛС для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медицинского применения, включенных в перечень лекарственных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средств,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подлежащих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ПКУ,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специальных журналах учета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операций (журналы учета); </a:t>
            </a:r>
            <a:endParaRPr lang="ru-RU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Правила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ведения и хранения специальных журналов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учета.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Формы Журналов учета операций,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связанных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обращением лекарственных средств, подлежащих ПКУ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0FB64-3749-4B4B-AEAF-D5EDD3257A3B}" type="slidenum">
              <a:rPr lang="ru-RU" sz="1800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ru-RU" sz="1800" dirty="0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18.05.2018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4617B">
                    <a:shade val="90000"/>
                  </a:srgbClr>
                </a:solidFill>
              </a:rPr>
              <a:t>В.П.Падалкин</a:t>
            </a: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9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операций, связанных с обращением лекарственных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средств, включенных в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разделы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II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III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Осуществляется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специальных журналах учета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операций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Ведется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каждому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торговому наименованию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каждой отдельной дозировки и лекарственной формы) на бумажном носителе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в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электронном виде</a:t>
            </a:r>
          </a:p>
          <a:p>
            <a:pPr marL="0" lvl="0" indent="0">
              <a:lnSpc>
                <a:spcPts val="1500"/>
              </a:lnSpc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уполномоченными руководителем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ведение и хранение журналов учета, </a:t>
            </a:r>
          </a:p>
          <a:p>
            <a:pPr marL="446088" lvl="0" indent="-446088">
              <a:buClr>
                <a:srgbClr val="0BD0D9"/>
              </a:buClr>
              <a:buSzPct val="95000"/>
              <a:buNone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46088" indent="-446088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учета, на бумажном носителе, </a:t>
            </a:r>
            <a:r>
              <a:rPr lang="ru-RU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сброшюровываются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пронумеровываются и скрепляются подписью руководителя ЮЛ (ИП) и печатью ЮЛ (ИП).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3C-5A94-4F3B-858E-4B41D68349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и хранения специальных журналов учета операций, </a:t>
            </a:r>
            <a:b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утвержденных 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МЗ РФ от17.06.2013 г. № </a:t>
            </a: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378н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446088" lvl="0" indent="-446088">
              <a:buClr>
                <a:srgbClr val="0BD0D9"/>
              </a:buClr>
              <a:buSzPct val="95000"/>
              <a:buNone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Журналы оформляются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календарный год.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46088" indent="-446088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конце рабочего дня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документов, подтверждающих совершение приходных и расходных операций.</a:t>
            </a:r>
          </a:p>
          <a:p>
            <a:pPr marL="447675" lvl="0" indent="-447675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каждому приходному документу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отдельности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номера и даты. </a:t>
            </a:r>
          </a:p>
          <a:p>
            <a:pPr marL="447675" lvl="0" indent="-447675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записывается ежедневно. </a:t>
            </a:r>
          </a:p>
          <a:p>
            <a:pPr marL="447675" lvl="0" indent="-447675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Аптечные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ИП,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записывают ежедневный расход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 по рецептам и по требованиям медицинских организаций.</a:t>
            </a:r>
          </a:p>
          <a:p>
            <a:pPr marL="447675" lvl="0" indent="-447675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последнее число каждого месяца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сверка фактического наличия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лекарственных средств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их остатком по журналу учета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вносит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11 и12 графы журнала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учета.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E23C-5A94-4F3B-858E-4B41D68349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9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dirty="0" smtClean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Хранение журнала </a:t>
            </a:r>
            <a:r>
              <a:rPr lang="ru-RU" sz="2700" dirty="0">
                <a:solidFill>
                  <a:prstClr val="black"/>
                </a:solidFill>
                <a:latin typeface="Arial"/>
                <a:ea typeface="Times New Roman"/>
                <a:cs typeface="+mn-cs"/>
              </a:rPr>
              <a:t>учета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Arial"/>
                <a:ea typeface="Times New Roman"/>
              </a:rPr>
              <a:t>	</a:t>
            </a:r>
            <a:r>
              <a:rPr lang="ru-RU" sz="2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Журнал учета хранится в металлическом шкафу (сейфе), ключи от которого находятся у лица, уполномоченного на ведение и хранение журнала учета.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Приходные и расходные документы (их копии) подшиваются в порядке их поступления по датам 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хранятся вместе с журналом учета</a:t>
            </a:r>
            <a:r>
              <a:rPr lang="ru-RU" sz="28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Заполненные </a:t>
            </a:r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журналы учета хранятся в 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архиве юридического лица индивидуального предпринимателя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C4E-9DA8-42FF-9DC9-A650EF93C3A3}" type="slidenum">
              <a:rPr lang="ru-RU" sz="2000" smtClean="0">
                <a:solidFill>
                  <a:prstClr val="black"/>
                </a:solidFill>
              </a:rPr>
              <a:pPr/>
              <a:t>24</a:t>
            </a:fld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8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24036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Оборот лекарственных препаратов, включенных в раздел </a:t>
            </a:r>
            <a:r>
              <a:rPr lang="en-US" dirty="0" smtClean="0"/>
              <a:t>I </a:t>
            </a:r>
            <a:r>
              <a:rPr lang="ru-RU" dirty="0" smtClean="0"/>
              <a:t>Перечня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84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45398" y="312212"/>
            <a:ext cx="8551997" cy="5666938"/>
            <a:chOff x="383978" y="265130"/>
            <a:chExt cx="8551997" cy="5666938"/>
          </a:xfrm>
        </p:grpSpPr>
        <p:sp>
          <p:nvSpPr>
            <p:cNvPr id="16" name="Полилиния 15"/>
            <p:cNvSpPr/>
            <p:nvPr/>
          </p:nvSpPr>
          <p:spPr>
            <a:xfrm>
              <a:off x="1838666" y="265130"/>
              <a:ext cx="6540587" cy="796404"/>
            </a:xfrm>
            <a:custGeom>
              <a:avLst/>
              <a:gdLst>
                <a:gd name="connsiteX0" fmla="*/ 0 w 7197254"/>
                <a:gd name="connsiteY0" fmla="*/ 93902 h 939019"/>
                <a:gd name="connsiteX1" fmla="*/ 93902 w 7197254"/>
                <a:gd name="connsiteY1" fmla="*/ 0 h 939019"/>
                <a:gd name="connsiteX2" fmla="*/ 7103352 w 7197254"/>
                <a:gd name="connsiteY2" fmla="*/ 0 h 939019"/>
                <a:gd name="connsiteX3" fmla="*/ 7197254 w 7197254"/>
                <a:gd name="connsiteY3" fmla="*/ 93902 h 939019"/>
                <a:gd name="connsiteX4" fmla="*/ 7197254 w 7197254"/>
                <a:gd name="connsiteY4" fmla="*/ 845117 h 939019"/>
                <a:gd name="connsiteX5" fmla="*/ 7103352 w 7197254"/>
                <a:gd name="connsiteY5" fmla="*/ 939019 h 939019"/>
                <a:gd name="connsiteX6" fmla="*/ 93902 w 7197254"/>
                <a:gd name="connsiteY6" fmla="*/ 939019 h 939019"/>
                <a:gd name="connsiteX7" fmla="*/ 0 w 7197254"/>
                <a:gd name="connsiteY7" fmla="*/ 845117 h 939019"/>
                <a:gd name="connsiteX8" fmla="*/ 0 w 7197254"/>
                <a:gd name="connsiteY8" fmla="*/ 93902 h 93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7254" h="939019">
                  <a:moveTo>
                    <a:pt x="0" y="93902"/>
                  </a:moveTo>
                  <a:cubicBezTo>
                    <a:pt x="0" y="42041"/>
                    <a:pt x="42041" y="0"/>
                    <a:pt x="93902" y="0"/>
                  </a:cubicBezTo>
                  <a:lnTo>
                    <a:pt x="7103352" y="0"/>
                  </a:lnTo>
                  <a:cubicBezTo>
                    <a:pt x="7155213" y="0"/>
                    <a:pt x="7197254" y="42041"/>
                    <a:pt x="7197254" y="93902"/>
                  </a:cubicBezTo>
                  <a:lnTo>
                    <a:pt x="7197254" y="845117"/>
                  </a:lnTo>
                  <a:cubicBezTo>
                    <a:pt x="7197254" y="896978"/>
                    <a:pt x="7155213" y="939019"/>
                    <a:pt x="7103352" y="939019"/>
                  </a:cubicBezTo>
                  <a:lnTo>
                    <a:pt x="93902" y="939019"/>
                  </a:lnTo>
                  <a:cubicBezTo>
                    <a:pt x="42041" y="939019"/>
                    <a:pt x="0" y="896978"/>
                    <a:pt x="0" y="845117"/>
                  </a:cubicBezTo>
                  <a:lnTo>
                    <a:pt x="0" y="93902"/>
                  </a:lnTo>
                  <a:close/>
                </a:path>
              </a:pathLst>
            </a:custGeom>
            <a:solidFill>
              <a:srgbClr val="0098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4183" tIns="134183" rIns="134183" bIns="134183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prstClr val="white"/>
                  </a:solidFill>
                  <a:cs typeface="Arial" panose="020B0604020202020204" pitchFamily="34" charset="0"/>
                </a:rPr>
                <a:t>Регулирование деятельности в сфере оборота наркотических средств осуществляется</a:t>
              </a: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295438" y="1401901"/>
              <a:ext cx="3343979" cy="1007481"/>
            </a:xfrm>
            <a:custGeom>
              <a:avLst/>
              <a:gdLst>
                <a:gd name="connsiteX0" fmla="*/ 0 w 2809835"/>
                <a:gd name="connsiteY0" fmla="*/ 122719 h 1227188"/>
                <a:gd name="connsiteX1" fmla="*/ 122719 w 2809835"/>
                <a:gd name="connsiteY1" fmla="*/ 0 h 1227188"/>
                <a:gd name="connsiteX2" fmla="*/ 2687116 w 2809835"/>
                <a:gd name="connsiteY2" fmla="*/ 0 h 1227188"/>
                <a:gd name="connsiteX3" fmla="*/ 2809835 w 2809835"/>
                <a:gd name="connsiteY3" fmla="*/ 122719 h 1227188"/>
                <a:gd name="connsiteX4" fmla="*/ 2809835 w 2809835"/>
                <a:gd name="connsiteY4" fmla="*/ 1104469 h 1227188"/>
                <a:gd name="connsiteX5" fmla="*/ 2687116 w 2809835"/>
                <a:gd name="connsiteY5" fmla="*/ 1227188 h 1227188"/>
                <a:gd name="connsiteX6" fmla="*/ 122719 w 2809835"/>
                <a:gd name="connsiteY6" fmla="*/ 1227188 h 1227188"/>
                <a:gd name="connsiteX7" fmla="*/ 0 w 2809835"/>
                <a:gd name="connsiteY7" fmla="*/ 1104469 h 1227188"/>
                <a:gd name="connsiteX8" fmla="*/ 0 w 2809835"/>
                <a:gd name="connsiteY8" fmla="*/ 122719 h 12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9835" h="1227188">
                  <a:moveTo>
                    <a:pt x="0" y="122719"/>
                  </a:moveTo>
                  <a:cubicBezTo>
                    <a:pt x="0" y="54943"/>
                    <a:pt x="54943" y="0"/>
                    <a:pt x="122719" y="0"/>
                  </a:cubicBezTo>
                  <a:lnTo>
                    <a:pt x="2687116" y="0"/>
                  </a:lnTo>
                  <a:cubicBezTo>
                    <a:pt x="2754892" y="0"/>
                    <a:pt x="2809835" y="54943"/>
                    <a:pt x="2809835" y="122719"/>
                  </a:cubicBezTo>
                  <a:lnTo>
                    <a:pt x="2809835" y="1104469"/>
                  </a:lnTo>
                  <a:cubicBezTo>
                    <a:pt x="2809835" y="1172245"/>
                    <a:pt x="2754892" y="1227188"/>
                    <a:pt x="2687116" y="1227188"/>
                  </a:cubicBezTo>
                  <a:lnTo>
                    <a:pt x="122719" y="1227188"/>
                  </a:lnTo>
                  <a:cubicBezTo>
                    <a:pt x="54943" y="1227188"/>
                    <a:pt x="0" y="1172245"/>
                    <a:pt x="0" y="1104469"/>
                  </a:cubicBezTo>
                  <a:lnTo>
                    <a:pt x="0" y="122719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5953" tIns="115953" rIns="115953" bIns="115953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Законодательство Российской Федерации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83978" y="2696006"/>
              <a:ext cx="2583450" cy="3236062"/>
            </a:xfrm>
            <a:custGeom>
              <a:avLst/>
              <a:gdLst>
                <a:gd name="connsiteX0" fmla="*/ 0 w 2583450"/>
                <a:gd name="connsiteY0" fmla="*/ 258345 h 3514733"/>
                <a:gd name="connsiteX1" fmla="*/ 258345 w 2583450"/>
                <a:gd name="connsiteY1" fmla="*/ 0 h 3514733"/>
                <a:gd name="connsiteX2" fmla="*/ 2325105 w 2583450"/>
                <a:gd name="connsiteY2" fmla="*/ 0 h 3514733"/>
                <a:gd name="connsiteX3" fmla="*/ 2583450 w 2583450"/>
                <a:gd name="connsiteY3" fmla="*/ 258345 h 3514733"/>
                <a:gd name="connsiteX4" fmla="*/ 2583450 w 2583450"/>
                <a:gd name="connsiteY4" fmla="*/ 3256388 h 3514733"/>
                <a:gd name="connsiteX5" fmla="*/ 2325105 w 2583450"/>
                <a:gd name="connsiteY5" fmla="*/ 3514733 h 3514733"/>
                <a:gd name="connsiteX6" fmla="*/ 258345 w 2583450"/>
                <a:gd name="connsiteY6" fmla="*/ 3514733 h 3514733"/>
                <a:gd name="connsiteX7" fmla="*/ 0 w 2583450"/>
                <a:gd name="connsiteY7" fmla="*/ 3256388 h 3514733"/>
                <a:gd name="connsiteX8" fmla="*/ 0 w 2583450"/>
                <a:gd name="connsiteY8" fmla="*/ 258345 h 351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450" h="3514733">
                  <a:moveTo>
                    <a:pt x="0" y="258345"/>
                  </a:moveTo>
                  <a:cubicBezTo>
                    <a:pt x="0" y="115665"/>
                    <a:pt x="115665" y="0"/>
                    <a:pt x="258345" y="0"/>
                  </a:cubicBezTo>
                  <a:lnTo>
                    <a:pt x="2325105" y="0"/>
                  </a:lnTo>
                  <a:cubicBezTo>
                    <a:pt x="2467785" y="0"/>
                    <a:pt x="2583450" y="115665"/>
                    <a:pt x="2583450" y="258345"/>
                  </a:cubicBezTo>
                  <a:lnTo>
                    <a:pt x="2583450" y="3256388"/>
                  </a:lnTo>
                  <a:cubicBezTo>
                    <a:pt x="2583450" y="3399068"/>
                    <a:pt x="2467785" y="3514733"/>
                    <a:pt x="2325105" y="3514733"/>
                  </a:cubicBezTo>
                  <a:lnTo>
                    <a:pt x="258345" y="3514733"/>
                  </a:lnTo>
                  <a:cubicBezTo>
                    <a:pt x="115665" y="3514733"/>
                    <a:pt x="0" y="3399068"/>
                    <a:pt x="0" y="3256388"/>
                  </a:cubicBezTo>
                  <a:lnTo>
                    <a:pt x="0" y="258345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36627" tIns="136627" rIns="136627" bIns="13662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ФЕДЕРАЛЬНЫЕ ЗАКОНЫ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№ 3-ФЗ </a:t>
              </a:r>
              <a:r>
                <a:rPr lang="ru-RU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«О НС и ПВ»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№ 61-ФЗ </a:t>
              </a:r>
              <a:r>
                <a:rPr lang="ru-RU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«Об обращении ЛС»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№ 99-ФЗ </a:t>
              </a:r>
              <a:r>
                <a:rPr lang="ru-RU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«О лицензировании отдельных  видов деятельности»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УК РФ № 63-ФЗ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КоАП РФ № 195-ФЗ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204845" y="2568217"/>
              <a:ext cx="2811493" cy="1842402"/>
            </a:xfrm>
            <a:custGeom>
              <a:avLst/>
              <a:gdLst>
                <a:gd name="connsiteX0" fmla="*/ 0 w 2811493"/>
                <a:gd name="connsiteY0" fmla="*/ 253236 h 2532361"/>
                <a:gd name="connsiteX1" fmla="*/ 253236 w 2811493"/>
                <a:gd name="connsiteY1" fmla="*/ 0 h 2532361"/>
                <a:gd name="connsiteX2" fmla="*/ 2558257 w 2811493"/>
                <a:gd name="connsiteY2" fmla="*/ 0 h 2532361"/>
                <a:gd name="connsiteX3" fmla="*/ 2811493 w 2811493"/>
                <a:gd name="connsiteY3" fmla="*/ 253236 h 2532361"/>
                <a:gd name="connsiteX4" fmla="*/ 2811493 w 2811493"/>
                <a:gd name="connsiteY4" fmla="*/ 2279125 h 2532361"/>
                <a:gd name="connsiteX5" fmla="*/ 2558257 w 2811493"/>
                <a:gd name="connsiteY5" fmla="*/ 2532361 h 2532361"/>
                <a:gd name="connsiteX6" fmla="*/ 253236 w 2811493"/>
                <a:gd name="connsiteY6" fmla="*/ 2532361 h 2532361"/>
                <a:gd name="connsiteX7" fmla="*/ 0 w 2811493"/>
                <a:gd name="connsiteY7" fmla="*/ 2279125 h 2532361"/>
                <a:gd name="connsiteX8" fmla="*/ 0 w 2811493"/>
                <a:gd name="connsiteY8" fmla="*/ 253236 h 253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1493" h="2532361">
                  <a:moveTo>
                    <a:pt x="0" y="253236"/>
                  </a:moveTo>
                  <a:cubicBezTo>
                    <a:pt x="0" y="113378"/>
                    <a:pt x="113378" y="0"/>
                    <a:pt x="253236" y="0"/>
                  </a:cubicBezTo>
                  <a:lnTo>
                    <a:pt x="2558257" y="0"/>
                  </a:lnTo>
                  <a:cubicBezTo>
                    <a:pt x="2698115" y="0"/>
                    <a:pt x="2811493" y="113378"/>
                    <a:pt x="2811493" y="253236"/>
                  </a:cubicBezTo>
                  <a:lnTo>
                    <a:pt x="2811493" y="2279125"/>
                  </a:lnTo>
                  <a:cubicBezTo>
                    <a:pt x="2811493" y="2418983"/>
                    <a:pt x="2698115" y="2532361"/>
                    <a:pt x="2558257" y="2532361"/>
                  </a:cubicBezTo>
                  <a:lnTo>
                    <a:pt x="253236" y="2532361"/>
                  </a:lnTo>
                  <a:cubicBezTo>
                    <a:pt x="113378" y="2532361"/>
                    <a:pt x="0" y="2418983"/>
                    <a:pt x="0" y="2279125"/>
                  </a:cubicBezTo>
                  <a:lnTo>
                    <a:pt x="0" y="25323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8940" tIns="138940" rIns="138940" bIns="138940" numCol="1" spcCol="1270" anchor="ctr" anchorCtr="0">
              <a:noAutofit/>
            </a:bodyPr>
            <a:lstStyle/>
            <a:p>
              <a:pPr algn="ctr" defTabSz="75565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cs typeface="Arial" panose="020B0604020202020204" pitchFamily="34" charset="0"/>
                </a:rPr>
                <a:t>ПОДЗАКОННЫЕ АКТЫ</a:t>
              </a:r>
            </a:p>
            <a:p>
              <a:pPr defTabSz="755650">
                <a:lnSpc>
                  <a:spcPts val="15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prstClr val="black"/>
                  </a:solidFill>
                  <a:cs typeface="Arial" panose="020B0604020202020204" pitchFamily="34" charset="0"/>
                </a:rPr>
                <a:t>Постановления Правительства РФ - </a:t>
              </a:r>
              <a:r>
                <a:rPr lang="ru-RU" sz="2800" b="1" dirty="0">
                  <a:solidFill>
                    <a:prstClr val="black"/>
                  </a:solidFill>
                  <a:cs typeface="Arial" panose="020B0604020202020204" pitchFamily="34" charset="0"/>
                </a:rPr>
                <a:t>31</a:t>
              </a:r>
              <a:r>
                <a:rPr lang="ru-RU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</a:p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prstClr val="black"/>
                  </a:solidFill>
                  <a:cs typeface="Arial" panose="020B0604020202020204" pitchFamily="34" charset="0"/>
                </a:rPr>
                <a:t>Приказы федеральных органов исполнительной власти </a:t>
              </a:r>
              <a:r>
                <a:rPr lang="ru-RU" sz="3200" dirty="0">
                  <a:solidFill>
                    <a:prstClr val="black"/>
                  </a:solidFill>
                  <a:cs typeface="Arial" panose="020B0604020202020204" pitchFamily="34" charset="0"/>
                </a:rPr>
                <a:t>– </a:t>
              </a:r>
              <a:r>
                <a:rPr lang="ru-RU" sz="2800" b="1" dirty="0">
                  <a:solidFill>
                    <a:prstClr val="black"/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001801" y="1413310"/>
              <a:ext cx="3552141" cy="996072"/>
            </a:xfrm>
            <a:custGeom>
              <a:avLst/>
              <a:gdLst>
                <a:gd name="connsiteX0" fmla="*/ 0 w 2781477"/>
                <a:gd name="connsiteY0" fmla="*/ 123550 h 1235503"/>
                <a:gd name="connsiteX1" fmla="*/ 123550 w 2781477"/>
                <a:gd name="connsiteY1" fmla="*/ 0 h 1235503"/>
                <a:gd name="connsiteX2" fmla="*/ 2657927 w 2781477"/>
                <a:gd name="connsiteY2" fmla="*/ 0 h 1235503"/>
                <a:gd name="connsiteX3" fmla="*/ 2781477 w 2781477"/>
                <a:gd name="connsiteY3" fmla="*/ 123550 h 1235503"/>
                <a:gd name="connsiteX4" fmla="*/ 2781477 w 2781477"/>
                <a:gd name="connsiteY4" fmla="*/ 1111953 h 1235503"/>
                <a:gd name="connsiteX5" fmla="*/ 2657927 w 2781477"/>
                <a:gd name="connsiteY5" fmla="*/ 1235503 h 1235503"/>
                <a:gd name="connsiteX6" fmla="*/ 123550 w 2781477"/>
                <a:gd name="connsiteY6" fmla="*/ 1235503 h 1235503"/>
                <a:gd name="connsiteX7" fmla="*/ 0 w 2781477"/>
                <a:gd name="connsiteY7" fmla="*/ 1111953 h 1235503"/>
                <a:gd name="connsiteX8" fmla="*/ 0 w 2781477"/>
                <a:gd name="connsiteY8" fmla="*/ 123550 h 1235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1477" h="1235503">
                  <a:moveTo>
                    <a:pt x="0" y="123550"/>
                  </a:moveTo>
                  <a:cubicBezTo>
                    <a:pt x="0" y="55315"/>
                    <a:pt x="55315" y="0"/>
                    <a:pt x="123550" y="0"/>
                  </a:cubicBezTo>
                  <a:lnTo>
                    <a:pt x="2657927" y="0"/>
                  </a:lnTo>
                  <a:cubicBezTo>
                    <a:pt x="2726162" y="0"/>
                    <a:pt x="2781477" y="55315"/>
                    <a:pt x="2781477" y="123550"/>
                  </a:cubicBezTo>
                  <a:lnTo>
                    <a:pt x="2781477" y="1111953"/>
                  </a:lnTo>
                  <a:cubicBezTo>
                    <a:pt x="2781477" y="1180188"/>
                    <a:pt x="2726162" y="1235503"/>
                    <a:pt x="2657927" y="1235503"/>
                  </a:cubicBezTo>
                  <a:lnTo>
                    <a:pt x="123550" y="1235503"/>
                  </a:lnTo>
                  <a:cubicBezTo>
                    <a:pt x="55315" y="1235503"/>
                    <a:pt x="0" y="1180188"/>
                    <a:pt x="0" y="1111953"/>
                  </a:cubicBezTo>
                  <a:lnTo>
                    <a:pt x="0" y="123550"/>
                  </a:ln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16197" tIns="116197" rIns="116197" bIns="116197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Международные нормативные акты</a:t>
              </a:r>
              <a:endParaRPr lang="ru-RU" sz="2100" b="1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240741" y="2667518"/>
              <a:ext cx="2695234" cy="3264549"/>
            </a:xfrm>
            <a:custGeom>
              <a:avLst/>
              <a:gdLst>
                <a:gd name="connsiteX0" fmla="*/ 0 w 2695234"/>
                <a:gd name="connsiteY0" fmla="*/ 269523 h 3264549"/>
                <a:gd name="connsiteX1" fmla="*/ 269523 w 2695234"/>
                <a:gd name="connsiteY1" fmla="*/ 0 h 3264549"/>
                <a:gd name="connsiteX2" fmla="*/ 2425711 w 2695234"/>
                <a:gd name="connsiteY2" fmla="*/ 0 h 3264549"/>
                <a:gd name="connsiteX3" fmla="*/ 2695234 w 2695234"/>
                <a:gd name="connsiteY3" fmla="*/ 269523 h 3264549"/>
                <a:gd name="connsiteX4" fmla="*/ 2695234 w 2695234"/>
                <a:gd name="connsiteY4" fmla="*/ 2995026 h 3264549"/>
                <a:gd name="connsiteX5" fmla="*/ 2425711 w 2695234"/>
                <a:gd name="connsiteY5" fmla="*/ 3264549 h 3264549"/>
                <a:gd name="connsiteX6" fmla="*/ 269523 w 2695234"/>
                <a:gd name="connsiteY6" fmla="*/ 3264549 h 3264549"/>
                <a:gd name="connsiteX7" fmla="*/ 0 w 2695234"/>
                <a:gd name="connsiteY7" fmla="*/ 2995026 h 3264549"/>
                <a:gd name="connsiteX8" fmla="*/ 0 w 2695234"/>
                <a:gd name="connsiteY8" fmla="*/ 269523 h 3264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5234" h="3264549">
                  <a:moveTo>
                    <a:pt x="0" y="269523"/>
                  </a:moveTo>
                  <a:cubicBezTo>
                    <a:pt x="0" y="120670"/>
                    <a:pt x="120670" y="0"/>
                    <a:pt x="269523" y="0"/>
                  </a:cubicBezTo>
                  <a:lnTo>
                    <a:pt x="2425711" y="0"/>
                  </a:lnTo>
                  <a:cubicBezTo>
                    <a:pt x="2574564" y="0"/>
                    <a:pt x="2695234" y="120670"/>
                    <a:pt x="2695234" y="269523"/>
                  </a:cubicBezTo>
                  <a:lnTo>
                    <a:pt x="2695234" y="2995026"/>
                  </a:lnTo>
                  <a:cubicBezTo>
                    <a:pt x="2695234" y="3143879"/>
                    <a:pt x="2574564" y="3264549"/>
                    <a:pt x="2425711" y="3264549"/>
                  </a:cubicBezTo>
                  <a:lnTo>
                    <a:pt x="269523" y="3264549"/>
                  </a:lnTo>
                  <a:cubicBezTo>
                    <a:pt x="120670" y="3264549"/>
                    <a:pt x="0" y="3143879"/>
                    <a:pt x="0" y="2995026"/>
                  </a:cubicBezTo>
                  <a:lnTo>
                    <a:pt x="0" y="269523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47521" tIns="147521" rIns="147521" bIns="147521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</a:rPr>
                <a:t>КОНВЕНЦИИ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C00000"/>
                  </a:solidFill>
                  <a:cs typeface="Arial" panose="020B0604020202020204" pitchFamily="34" charset="0"/>
                </a:rPr>
                <a:t>Единая конвенция о наркотических средствах 1961 года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cs typeface="Arial" panose="020B0604020202020204" pitchFamily="34" charset="0"/>
                </a:rPr>
                <a:t>Конвенция о психотропных веществах 1971 г.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CFEEF0">
                      <a:lumMod val="25000"/>
                    </a:srgbClr>
                  </a:solidFill>
                  <a:cs typeface="Arial" panose="020B0604020202020204" pitchFamily="34" charset="0"/>
                </a:rPr>
                <a:t>Конвенция ООН о борьбе против незаконного оборота НС и ПВ 1988 года</a:t>
              </a:r>
            </a:p>
          </p:txBody>
        </p: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E61-968F-4B2C-98AC-83C2D86ACA03}" type="slidenum">
              <a:rPr lang="ru-RU" sz="2400" b="1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sz="2400" b="1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9" name="Прямая со стрелкой 28"/>
          <p:cNvCxnSpPr>
            <a:stCxn id="17" idx="6"/>
          </p:cNvCxnSpPr>
          <p:nvPr/>
        </p:nvCxnSpPr>
        <p:spPr>
          <a:xfrm flipH="1">
            <a:off x="1394234" y="2456464"/>
            <a:ext cx="8660" cy="317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53903" y="2456488"/>
            <a:ext cx="8581" cy="28662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925583" y="4009272"/>
            <a:ext cx="234164" cy="1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028950" y="1113576"/>
            <a:ext cx="0" cy="3168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739279" y="1108616"/>
            <a:ext cx="0" cy="351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125077" y="2456488"/>
            <a:ext cx="0" cy="286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8500" y="4838700"/>
            <a:ext cx="2667000" cy="123825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Приказы региональных органов исполнительной власти </a:t>
            </a:r>
          </a:p>
        </p:txBody>
      </p:sp>
      <p:sp>
        <p:nvSpPr>
          <p:cNvPr id="3" name="Стрелка вниз 2"/>
          <p:cNvSpPr/>
          <p:nvPr/>
        </p:nvSpPr>
        <p:spPr>
          <a:xfrm flipH="1">
            <a:off x="4324360" y="4457700"/>
            <a:ext cx="476249" cy="381000"/>
          </a:xfrm>
          <a:prstGeom prst="downArrow">
            <a:avLst>
              <a:gd name="adj1" fmla="val 50000"/>
              <a:gd name="adj2" fmla="val 578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prstClr val="black"/>
                </a:solidFill>
                <a:ea typeface="Times New Roman"/>
              </a:rPr>
              <a:t>Письмо Минздрава России</a:t>
            </a:r>
            <a:br>
              <a:rPr lang="ru-RU" sz="2400" b="1" dirty="0">
                <a:solidFill>
                  <a:prstClr val="black"/>
                </a:solidFill>
                <a:ea typeface="Times New Roman"/>
              </a:rPr>
            </a:br>
            <a:r>
              <a:rPr lang="ru-RU" sz="2400" b="1" dirty="0">
                <a:solidFill>
                  <a:prstClr val="black"/>
                </a:solidFill>
                <a:ea typeface="Times New Roman"/>
              </a:rPr>
              <a:t>от 27 февраля 2018 г. N 25-4/10/1-1221</a:t>
            </a:r>
            <a:r>
              <a:rPr lang="ru-RU" sz="4000" b="1" dirty="0">
                <a:solidFill>
                  <a:prstClr val="black"/>
                </a:solidFill>
                <a:ea typeface="Times New Roman"/>
              </a:rPr>
              <a:t/>
            </a:r>
            <a:br>
              <a:rPr lang="ru-RU" sz="4000" b="1" dirty="0">
                <a:solidFill>
                  <a:prstClr val="black"/>
                </a:solidFill>
                <a:ea typeface="Times New Roman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spcAft>
                <a:spcPts val="0"/>
              </a:spcAft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рекомендации по организации оборота наркотических и психотропных лекарственных препаратов для медицинского применения в медицинских и аптечных организациях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8682071"/>
              </p:ext>
            </p:extLst>
          </p:nvPr>
        </p:nvGraphicFramePr>
        <p:xfrm>
          <a:off x="683569" y="692696"/>
          <a:ext cx="76565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B6F9-3216-4C7C-8DDA-05B2C3A77C4A}" type="slidenum">
              <a:rPr lang="ru-RU" sz="2400" b="1" smtClean="0">
                <a:solidFill>
                  <a:prstClr val="black"/>
                </a:solidFill>
              </a:rPr>
              <a:pPr/>
              <a:t>28</a:t>
            </a:fld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 требований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в) статей 5 и 10 Федерального закона "О наркотических средствах… "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indent="0" algn="just">
              <a:buNone/>
            </a:pP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Статья 10.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Требования к условиям осуществления деятельности, связанной с оборотом наркотических средств </a:t>
            </a:r>
          </a:p>
          <a:p>
            <a:pPr lvl="0" indent="0" algn="just">
              <a:buNone/>
            </a:pPr>
            <a:endParaRPr lang="ru-RU" sz="2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п. 3. ЮЛ может осуществлять деятельность, при наличии следующих документов:</a:t>
            </a:r>
          </a:p>
          <a:p>
            <a:pPr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сертификат специалиста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подтверждающий соответствующую профессиональную подготовку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руководителя юридического лица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заключение органов МВД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соответствии объектов и помещений, установленным требованиям;</a:t>
            </a:r>
          </a:p>
          <a:p>
            <a:pPr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справки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мед. организации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отсутствии у работников, допускаемых к работе с наркотическим средствам, заболеваний наркоманией, токсикоманией, хроническим алкоголизмом;</a:t>
            </a:r>
          </a:p>
          <a:p>
            <a:pPr lvl="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заключения органов МВД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 отсутствии у работников, которые должны иметь доступ к наркотическим средствам, непогашенной или неснятой судимости.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Нормативные акты, регламентирующие предметно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количественный учет лекарственных средств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900" b="1" dirty="0" smtClean="0">
                <a:latin typeface="Arial" panose="020B0604020202020204" pitchFamily="34" charset="0"/>
                <a:ea typeface="Times New Roman"/>
                <a:cs typeface="Arial" pitchFamily="34" charset="0"/>
              </a:rPr>
              <a:t>ФЗ </a:t>
            </a:r>
            <a:r>
              <a:rPr lang="ru-RU" sz="29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от 25.12.12 </a:t>
            </a: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№ 262-ФЗ О внесении изменения в ФЗ «Об обращении лекарственных средств« </a:t>
            </a:r>
            <a:r>
              <a:rPr lang="ru-RU" sz="2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Статья 58.1. Предметно-количественный учет ЛС для медицинского применения</a:t>
            </a:r>
          </a:p>
          <a:p>
            <a:pPr marL="0" indent="0">
              <a:buNone/>
            </a:pPr>
            <a:r>
              <a:rPr lang="ru-RU" sz="29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	ФЗ от 08.01.98 г. № 3-ФЗ «О наркотических средствах и психотропных веществах» в ред. </a:t>
            </a:r>
            <a:r>
              <a:rPr lang="ru-RU" sz="2900" b="1" dirty="0" smtClean="0">
                <a:solidFill>
                  <a:srgbClr val="FF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от 29.12.2017</a:t>
            </a:r>
          </a:p>
          <a:p>
            <a:pPr marL="0" indent="0">
              <a:buNone/>
            </a:pPr>
            <a:r>
              <a:rPr lang="ru-RU" sz="2900" b="1" dirty="0" smtClean="0">
                <a:effectLst/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	</a:t>
            </a:r>
            <a:endParaRPr lang="ru-RU" sz="29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2900" b="1" dirty="0" smtClean="0">
                <a:effectLst/>
                <a:latin typeface="Arial" pitchFamily="34" charset="0"/>
                <a:cs typeface="Arial" pitchFamily="34" charset="0"/>
              </a:rPr>
              <a:t>ПП РФ </a:t>
            </a:r>
            <a:r>
              <a:rPr lang="ru-RU" sz="29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от 15.04.2013 </a:t>
            </a:r>
            <a:r>
              <a:rPr lang="ru-RU" sz="2900" b="1" dirty="0" smtClean="0">
                <a:effectLst/>
                <a:latin typeface="Arial" pitchFamily="34" charset="0"/>
                <a:cs typeface="Arial" pitchFamily="34" charset="0"/>
              </a:rPr>
              <a:t>г. № 342 « О внесении изменений в акты Правительства РФ по вопросам обращения ЛС»</a:t>
            </a:r>
            <a:endParaRPr lang="ru-RU" sz="29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  <a:p>
            <a:pPr marL="0" indent="0">
              <a:buNone/>
            </a:pP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ru-RU" sz="2900" b="1" dirty="0" smtClean="0">
                <a:latin typeface="Arial" pitchFamily="34" charset="0"/>
                <a:ea typeface="Times New Roman"/>
                <a:cs typeface="Arial" pitchFamily="34" charset="0"/>
              </a:rPr>
              <a:t>Приказ </a:t>
            </a: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МЗ РФ № 378н </a:t>
            </a:r>
            <a:r>
              <a:rPr lang="ru-RU" sz="29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от 17.06.2013 г</a:t>
            </a: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r>
              <a:rPr lang="ru-RU" sz="2900" b="1" dirty="0" smtClean="0">
                <a:latin typeface="Arial" pitchFamily="34" charset="0"/>
                <a:ea typeface="Times New Roman"/>
                <a:cs typeface="Arial" pitchFamily="34" charset="0"/>
              </a:rPr>
              <a:t>«Об </a:t>
            </a: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утверждении правил регистрации операций, связанных с обращением ЛС для медицинского применения, включенных в перечень ЛС для медицинского применения, </a:t>
            </a:r>
            <a:r>
              <a:rPr lang="ru-RU" sz="2900" b="1" dirty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подлежащих ПКУ</a:t>
            </a:r>
            <a:r>
              <a:rPr lang="ru-RU" sz="2900" b="1" dirty="0">
                <a:latin typeface="Arial" pitchFamily="34" charset="0"/>
                <a:ea typeface="Times New Roman"/>
                <a:cs typeface="Arial" pitchFamily="34" charset="0"/>
              </a:rPr>
              <a:t>, в специальных журналах учета </a:t>
            </a:r>
            <a:r>
              <a:rPr lang="ru-RU" sz="2900" b="1" dirty="0" smtClean="0">
                <a:latin typeface="Arial" pitchFamily="34" charset="0"/>
                <a:ea typeface="Times New Roman"/>
                <a:cs typeface="Arial" pitchFamily="34" charset="0"/>
              </a:rPr>
              <a:t>операций….»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</a:t>
            </a:r>
            <a:r>
              <a:rPr lang="ru-RU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 31.10.2017</a:t>
            </a:r>
            <a:endParaRPr lang="ru-RU" sz="29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Приказ МЗ РФ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30н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января 2014 г. 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включения лекарственных средств в перечень лекарственных средств для медицинского применения, подлежащих предметно-количественному учету 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Приказ МЗ РФ . № 183н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апреля 2014 </a:t>
            </a:r>
            <a:r>
              <a:rPr lang="ru-RU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</a:t>
            </a: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перечня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лекарственных средств для медицинского применения, подлежащих предметно-количественному учету  </a:t>
            </a:r>
            <a:r>
              <a:rPr lang="ru-RU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от 31.10.2017</a:t>
            </a:r>
            <a:endParaRPr lang="ru-RU" sz="29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465E3-C1C6-4953-8FA9-86A759BB8696}" type="slidenum">
              <a:rPr 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В.П.Падалкин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30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лицензиатом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допуска лиц к работе с НС,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установленного постановлением Правительства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РФ от 06.08 1998 г. N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892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3500" marR="63500" indent="0" algn="just">
              <a:spcAft>
                <a:spcPts val="0"/>
              </a:spcAft>
              <a:buNone/>
            </a:pPr>
            <a:r>
              <a:rPr lang="ru-RU" sz="51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Нормативные акты</a:t>
            </a:r>
          </a:p>
          <a:p>
            <a:pPr marL="63500" marR="63500" indent="0" algn="just">
              <a:spcAft>
                <a:spcPts val="0"/>
              </a:spcAft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Федеральный закон от 08.01.1998 г. № 3-ФЗ статьи 10, 30,45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от 03.07.2016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ТК РФ от 30.12.  2001 . N 197-ФЗ ред.03.07.2016 г. ст. 213</a:t>
            </a: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Постановления Правительства РФ: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— от 06.08.1998 г. № 892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ред. от 25.07.17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— от 23.09.2002 № 695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ред. от 25.03.2013 г.;</a:t>
            </a: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— от 18.05.2011 г. № 394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ред. от 30.07.14 г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Приказы Минздрава России: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— от 12.04.2011 г. № 302н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ред. от 05.12.2014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</a:p>
          <a:p>
            <a:pPr marL="63500" marR="6350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—от 11.04.2012 г. 	№ 339н 	</a:t>
            </a:r>
          </a:p>
          <a:p>
            <a:pPr marL="63500" marR="6350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 ---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15.12.14 г. № 834н </a:t>
            </a:r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3500" marR="6350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—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22.12.2016 г. № 988н </a:t>
            </a:r>
          </a:p>
          <a:p>
            <a:pPr marL="63500" marR="63500" indent="0" algn="just">
              <a:buNone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МВД России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21.07.2017 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«Административный регламент по выдаче заключений о соответствии объектов и помещений, установленным требованиям» </a:t>
            </a:r>
          </a:p>
          <a:p>
            <a:pPr marL="63500" marR="6350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Приказ МВД России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17.07.2017 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«Административный регламент по выдаче заключений об отсутствии у работников, должны иметь доступ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 наркотическим средствам, психотропным веществам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непогашенной или неснятой судимости»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Порядок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допуска лиц к работе с  НС, ПВ и их ПК,</a:t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установленный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ПП РФ от 06.08. 1998 г. N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892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ред. от 25.05.17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Допуск оформляется приказом руководителя организации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Допуск лиц, предусматривает ознакомление этих лиц с законодательством РФ о наркотических средствах и включение в трудовой договор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взаимных обязательств </a:t>
            </a: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 допускаются к работе, лица, 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отношении которых отсутствуют справки медицинской организации и заключения МВД России	</a:t>
            </a:r>
          </a:p>
          <a:p>
            <a:pPr marL="0" lvl="0" indent="0">
              <a:buNone/>
            </a:pP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допуска ограничивается сроком действия трудового договора.</a:t>
            </a:r>
          </a:p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После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подписания приказа о допуске к работе с НС и ПВ ежегодное представление справки от нарколога и психиатра, действующими нормативными актами не предусмотрено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/>
                <a:ea typeface="Times New Roman"/>
              </a:rPr>
              <a:t/>
            </a:r>
            <a:br>
              <a:rPr lang="ru-RU" sz="2800" dirty="0" smtClean="0">
                <a:latin typeface="Arial"/>
                <a:ea typeface="Times New Roman"/>
              </a:rPr>
            </a:br>
            <a:r>
              <a:rPr lang="ru-RU" sz="2800" dirty="0" smtClean="0">
                <a:latin typeface="Arial"/>
                <a:ea typeface="Times New Roman"/>
              </a:rPr>
              <a:t>Психиатрическое освидетельствование </a:t>
            </a:r>
            <a:br>
              <a:rPr lang="ru-RU" sz="2800" dirty="0" smtClean="0">
                <a:latin typeface="Arial"/>
                <a:ea typeface="Times New Roman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ПП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РФ от 23 сентября 2002 г. N 695 ред. от 25.03.13 г.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/>
                <a:ea typeface="Times New Roman"/>
                <a:cs typeface="Courier New"/>
              </a:rPr>
              <a:t>на </a:t>
            </a:r>
            <a:r>
              <a:rPr lang="ru-RU" dirty="0">
                <a:latin typeface="Arial"/>
                <a:ea typeface="Times New Roman"/>
                <a:cs typeface="Courier New"/>
              </a:rPr>
              <a:t>добровольной основе </a:t>
            </a:r>
            <a:endParaRPr lang="ru-RU" sz="2000" dirty="0">
              <a:latin typeface="Times New Roman"/>
              <a:ea typeface="Courier New"/>
              <a:cs typeface="Courier New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реже одного раза в 5 </a:t>
            </a:r>
            <a:r>
              <a:rPr lang="ru-RU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лет врачебной комиссией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создаваемой органом управления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/>
                <a:ea typeface="Times New Roman"/>
                <a:cs typeface="Courier New"/>
              </a:rPr>
              <a:t>Решение </a:t>
            </a:r>
            <a:r>
              <a:rPr lang="ru-RU" dirty="0">
                <a:latin typeface="Arial"/>
                <a:ea typeface="Times New Roman"/>
                <a:cs typeface="Courier New"/>
              </a:rPr>
              <a:t>выдается в письменной форме работнику под роспись </a:t>
            </a:r>
            <a:endParaRPr lang="ru-RU" sz="2000" dirty="0">
              <a:latin typeface="Times New Roman"/>
              <a:ea typeface="Courier New"/>
              <a:cs typeface="Courier New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/>
                <a:ea typeface="Times New Roman"/>
                <a:cs typeface="Courier New"/>
              </a:rPr>
              <a:t>работодателю </a:t>
            </a:r>
            <a:r>
              <a:rPr lang="ru-RU" dirty="0">
                <a:latin typeface="Arial"/>
                <a:ea typeface="Times New Roman"/>
                <a:cs typeface="Courier New"/>
              </a:rPr>
              <a:t>направляется сообщение о дате принятия решения и выдачи его работнику.</a:t>
            </a:r>
            <a:endParaRPr lang="ru-RU" sz="2000" dirty="0">
              <a:latin typeface="Times New Roman"/>
              <a:ea typeface="Courier New"/>
              <a:cs typeface="Courier New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latin typeface="Arial"/>
              <a:ea typeface="Calibri"/>
              <a:cs typeface="Courier New"/>
            </a:endParaRPr>
          </a:p>
          <a:p>
            <a:pPr marL="8001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/>
                <a:ea typeface="Calibri"/>
                <a:cs typeface="Courier New"/>
              </a:rPr>
              <a:t>Формулировка </a:t>
            </a:r>
            <a:r>
              <a:rPr lang="ru-RU" dirty="0">
                <a:latin typeface="Arial"/>
                <a:ea typeface="Calibri"/>
                <a:cs typeface="Courier New"/>
              </a:rPr>
              <a:t>в справке врачебной комиссии, </a:t>
            </a:r>
            <a:r>
              <a:rPr lang="ru-RU" b="1" dirty="0">
                <a:latin typeface="Arial"/>
                <a:ea typeface="Calibri"/>
                <a:cs typeface="Courier New"/>
              </a:rPr>
              <a:t>«не имеет противопоказаний к выполнению деятельности, связанной с оборотом НС и ПВ»</a:t>
            </a:r>
            <a:r>
              <a:rPr lang="ru-RU" sz="3600" dirty="0">
                <a:latin typeface="Arial"/>
                <a:ea typeface="Times New Roman"/>
                <a:cs typeface="Courier New"/>
              </a:rPr>
              <a:t> </a:t>
            </a:r>
            <a:endParaRPr lang="ru-RU" sz="2000" dirty="0">
              <a:latin typeface="Times New Roman"/>
              <a:ea typeface="Courier New"/>
              <a:cs typeface="Courier New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31683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наркотических и психотропных лекарственных препаратов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37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 требований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о) статьи 31 ФЗ "О наркотических средствах и психотропных веществах";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акты</a:t>
            </a:r>
          </a:p>
          <a:p>
            <a:endParaRPr lang="ru-RU" dirty="0"/>
          </a:p>
          <a:p>
            <a:r>
              <a:rPr lang="ru-RU" dirty="0" smtClean="0"/>
              <a:t>Приказ МЗ РФ № 1175н от 20.12.12 г.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ред. от 21.04.2016 г. № 254н</a:t>
            </a:r>
          </a:p>
          <a:p>
            <a:r>
              <a:rPr lang="ru-RU" dirty="0" smtClean="0"/>
              <a:t>Приказ МЗ РФ от 01.08.2012 г. № 54н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ред. от 21.04.2016 г. № 254н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Приказ МЗ РФ от 26 февраля 2013 г. № 94н </a:t>
            </a:r>
            <a:r>
              <a:rPr lang="ru-RU" dirty="0" smtClean="0"/>
              <a:t>«О внесении изменений в приказ МЗСР от 12.02.2007 г. № 110 	</a:t>
            </a:r>
          </a:p>
          <a:p>
            <a:r>
              <a:rPr lang="ru-RU" dirty="0" smtClean="0"/>
              <a:t>Приказ МЗ РФ № 187н от 14.04.2015 г. «Об утверждении порядка оказания паллиативной медицинской помощи взрослому населению» </a:t>
            </a:r>
          </a:p>
          <a:p>
            <a:r>
              <a:rPr lang="ru-RU" dirty="0" smtClean="0"/>
              <a:t>Приказ МЗ РФ № 193н от 14.04.2015 г. «Об утверждении порядка оказания паллиативной медицинской помощи детям»</a:t>
            </a:r>
          </a:p>
          <a:p>
            <a:r>
              <a:rPr lang="ru-RU" dirty="0" smtClean="0"/>
              <a:t>Приказ Минздрава России от 20.06.2013 г. № 388н «Об утверждении Порядка оказания скорой,  в том числе, медицинской помощи»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Распоряжение Правительства РФ от 23.10.17 г. № 2323-р «Перечень ЖНВЛП на 2018г.»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8871"/>
            <a:ext cx="7128792" cy="92386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назначать наркотические и психотропные</a:t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лекарственные препараты имеют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6"/>
            <a:ext cx="8305800" cy="48477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cs typeface="Arial" panose="020B0604020202020204" pitchFamily="34" charset="0"/>
              </a:rPr>
              <a:t>Лечащий </a:t>
            </a:r>
            <a:r>
              <a:rPr lang="ru-RU" sz="2000" b="1" dirty="0" smtClean="0">
                <a:cs typeface="Arial" panose="020B0604020202020204" pitchFamily="34" charset="0"/>
              </a:rPr>
              <a:t>врач, Фельдшер*, Акушерка</a:t>
            </a:r>
            <a:r>
              <a:rPr lang="ru-RU" sz="2000" b="1" dirty="0">
                <a:cs typeface="Arial" panose="020B0604020202020204" pitchFamily="34" charset="0"/>
              </a:rPr>
              <a:t>*</a:t>
            </a:r>
          </a:p>
          <a:p>
            <a:pPr marL="0" indent="0"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Медицинские работники:</a:t>
            </a:r>
          </a:p>
          <a:p>
            <a:pPr marL="0" indent="0"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    	выездной </a:t>
            </a:r>
            <a:r>
              <a:rPr lang="ru-RU" sz="1800" b="1" dirty="0">
                <a:cs typeface="Arial" panose="020B0604020202020204" pitchFamily="34" charset="0"/>
              </a:rPr>
              <a:t>бригады скорой помощи</a:t>
            </a:r>
          </a:p>
          <a:p>
            <a:pPr marL="360363" indent="-360363"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		оказывающие помощь при несчастных </a:t>
            </a:r>
            <a:r>
              <a:rPr lang="ru-RU" sz="1800" b="1" dirty="0">
                <a:cs typeface="Arial" panose="020B0604020202020204" pitchFamily="34" charset="0"/>
              </a:rPr>
              <a:t>случаях, травмах, отравлениях </a:t>
            </a:r>
            <a:r>
              <a:rPr lang="ru-RU" sz="1800" b="1" dirty="0" smtClean="0"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медицинских </a:t>
            </a:r>
            <a:r>
              <a:rPr lang="ru-RU" sz="1800" b="1" dirty="0">
                <a:ea typeface="Times New Roman" panose="02020603050405020304" pitchFamily="18" charset="0"/>
                <a:cs typeface="Arial" panose="020B0604020202020204" pitchFamily="34" charset="0"/>
              </a:rPr>
              <a:t>организаций, подведомственных федеральным или региональным органам исполнительной власти</a:t>
            </a:r>
          </a:p>
          <a:p>
            <a:pPr marL="360363" indent="-360363">
              <a:buNone/>
            </a:pP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Пациентам, имеющим право </a:t>
            </a:r>
            <a:r>
              <a:rPr lang="ru-RU" sz="2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бесплатное ИЛИ со скидкой </a:t>
            </a:r>
            <a:r>
              <a:rPr lang="ru-RU" sz="2000" b="1" dirty="0" smtClean="0">
                <a:solidFill>
                  <a:srgbClr val="FF0000"/>
                </a:solidFill>
              </a:rPr>
              <a:t>получение </a:t>
            </a:r>
            <a:r>
              <a:rPr lang="ru-RU" sz="2000" b="1" dirty="0">
                <a:solidFill>
                  <a:srgbClr val="FF0000"/>
                </a:solidFill>
              </a:rPr>
              <a:t>лекарственных </a:t>
            </a:r>
            <a:r>
              <a:rPr lang="ru-RU" sz="2000" b="1" dirty="0" smtClean="0">
                <a:solidFill>
                  <a:srgbClr val="FF0000"/>
                </a:solidFill>
              </a:rPr>
              <a:t>препаратов, также </a:t>
            </a:r>
            <a:r>
              <a:rPr lang="ru-RU" sz="2000" b="1" dirty="0">
                <a:solidFill>
                  <a:srgbClr val="FF0000"/>
                </a:solidFill>
              </a:rPr>
              <a:t>имеют:</a:t>
            </a:r>
          </a:p>
          <a:p>
            <a:pPr marL="360363" indent="-360363">
              <a:lnSpc>
                <a:spcPts val="1100"/>
              </a:lnSpc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Медицинские </a:t>
            </a:r>
            <a:r>
              <a:rPr lang="ru-RU" sz="1800" b="1" dirty="0">
                <a:cs typeface="Arial" panose="020B0604020202020204" pitchFamily="34" charset="0"/>
              </a:rPr>
              <a:t>работники, работающие </a:t>
            </a:r>
            <a:r>
              <a:rPr lang="ru-RU" sz="1800" b="1" dirty="0" smtClean="0">
                <a:cs typeface="Arial" panose="020B0604020202020204" pitchFamily="34" charset="0"/>
              </a:rPr>
              <a:t>:</a:t>
            </a:r>
            <a:endParaRPr lang="ru-RU" sz="1800" b="1" dirty="0">
              <a:cs typeface="Arial" panose="020B0604020202020204" pitchFamily="34" charset="0"/>
            </a:endParaRPr>
          </a:p>
          <a:p>
            <a:pPr marL="0" indent="342900">
              <a:lnSpc>
                <a:spcPts val="1100"/>
              </a:lnSpc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- по </a:t>
            </a:r>
            <a:r>
              <a:rPr lang="ru-RU" sz="1800" b="1" dirty="0">
                <a:cs typeface="Arial" panose="020B0604020202020204" pitchFamily="34" charset="0"/>
              </a:rPr>
              <a:t>совместительству</a:t>
            </a:r>
          </a:p>
          <a:p>
            <a:pPr marL="0" indent="342900">
              <a:lnSpc>
                <a:spcPts val="1100"/>
              </a:lnSpc>
              <a:buNone/>
            </a:pPr>
            <a:r>
              <a:rPr lang="ru-RU" sz="1800" b="1" dirty="0" smtClean="0">
                <a:cs typeface="Arial" panose="020B0604020202020204" pitchFamily="34" charset="0"/>
              </a:rPr>
              <a:t>-в  </a:t>
            </a:r>
            <a:r>
              <a:rPr lang="ru-RU" sz="1800" b="1" dirty="0">
                <a:cs typeface="Arial" panose="020B0604020202020204" pitchFamily="34" charset="0"/>
              </a:rPr>
              <a:t>стационарных учреждениях социального обслуживания</a:t>
            </a:r>
          </a:p>
          <a:p>
            <a:pPr marL="0" indent="0" algn="just">
              <a:lnSpc>
                <a:spcPts val="1100"/>
              </a:lnSpc>
              <a:spcAft>
                <a:spcPts val="0"/>
              </a:spcAft>
              <a:buNone/>
            </a:pPr>
            <a:r>
              <a:rPr lang="ru-RU" sz="18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      - в исправительных учреждениях. </a:t>
            </a:r>
          </a:p>
          <a:p>
            <a:pPr marL="0" indent="0" algn="just">
              <a:lnSpc>
                <a:spcPts val="1100"/>
              </a:lnSpc>
              <a:spcAft>
                <a:spcPts val="0"/>
              </a:spcAft>
              <a:buNone/>
            </a:pPr>
            <a:r>
              <a:rPr lang="ru-RU" sz="18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_</a:t>
            </a:r>
            <a:r>
              <a:rPr lang="ru-RU" sz="1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___________________________________________________________</a:t>
            </a:r>
          </a:p>
          <a:p>
            <a:pPr marL="360363" indent="-360363" algn="just">
              <a:buNone/>
            </a:pPr>
            <a:r>
              <a:rPr lang="ru-RU" sz="2400" b="1" dirty="0">
                <a:cs typeface="Arial" panose="020B0604020202020204" pitchFamily="34" charset="0"/>
              </a:rPr>
              <a:t>*</a:t>
            </a:r>
            <a:r>
              <a:rPr lang="ru-RU" sz="1800" b="1" dirty="0">
                <a:solidFill>
                  <a:srgbClr val="7030A0"/>
                </a:solidFill>
                <a:cs typeface="Arial" panose="020B0604020202020204" pitchFamily="34" charset="0"/>
              </a:rPr>
              <a:t>при условии возложения на них полномочий лечащего врача в порядке установленного приказом МЗСР от 23.03.12 г. № 252н</a:t>
            </a:r>
          </a:p>
          <a:p>
            <a:pPr marL="360363" indent="-360363" algn="just">
              <a:spcAft>
                <a:spcPts val="0"/>
              </a:spcAft>
              <a:buNone/>
            </a:pPr>
            <a:endParaRPr lang="ru-RU" sz="18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363" indent="-360363" algn="just">
              <a:buNone/>
            </a:pPr>
            <a:endParaRPr lang="ru-RU" sz="1800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z="2400" b="1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sz="2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Лечащий врач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ФЗ № 323 –ФЗ от 21.11.11 г. Статья 70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96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Лечащий врач: </a:t>
            </a:r>
            <a:endParaRPr lang="ru-RU" sz="9600" b="1" dirty="0" smtClean="0">
              <a:effectLst/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96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назначается руководителем медицинской 	 	   организации </a:t>
            </a:r>
            <a:endParaRPr lang="ru-RU" sz="7200" dirty="0" smtClean="0">
              <a:effectLst/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- устанавливает диагноз,.</a:t>
            </a:r>
            <a:endParaRPr lang="ru-RU" sz="7200" dirty="0" smtClean="0">
              <a:effectLst/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- организует обследование и лечение пациента, </a:t>
            </a:r>
            <a:endParaRPr lang="ru-RU" sz="7200" dirty="0" smtClean="0">
              <a:effectLst/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- предоставляет информацию о состоянии его 	  здоровья,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7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72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</a:t>
            </a: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приглашает для консультаций врачей-	 	 специалистов. </a:t>
            </a:r>
          </a:p>
          <a:p>
            <a:pPr marL="0" indent="0">
              <a:spcAft>
                <a:spcPts val="0"/>
              </a:spcAft>
              <a:buNone/>
            </a:pPr>
            <a:endParaRPr lang="ru-RU" sz="7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Рекомендации консультантов реализуются только 	по согласованию с лечащим врачом</a:t>
            </a:r>
            <a:endParaRPr lang="ru-RU" sz="7200" dirty="0" smtClean="0">
              <a:effectLst/>
              <a:latin typeface="Arial" panose="020B0604020202020204" pitchFamily="34" charset="0"/>
              <a:ea typeface="Courier New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8000" b="1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b="1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Врач-специалист</a:t>
            </a:r>
          </a:p>
          <a:p>
            <a:pPr marL="0" indent="0">
              <a:buNone/>
            </a:pP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врач, получивший специальную подготовку по какой-либо области медицины и работающий в этой области; перечень специальностей, по которым ведется подготовка врачей специалистов, устанавливается МЗ РФ (в </a:t>
            </a:r>
            <a:r>
              <a:rPr lang="ru-RU" sz="7200" dirty="0" err="1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н.в</a:t>
            </a:r>
            <a:r>
              <a:rPr lang="ru-RU" sz="7200" dirty="0" smtClean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это приказ МЗСР от 23.07.10 № 541н)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1AC2-0FE8-434B-BF17-D4C0E8457E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Назначение наркотических и психотропных лекарственных препаратов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A6280-49A0-4215-B409-6534778309E4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37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Назначение наркотических и психотропных лекарственных препаратов списков II и III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производится пациентам с выраженным болевым синдромом </a:t>
            </a:r>
            <a:r>
              <a:rPr lang="ru-RU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 ГЕНЕЗА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пациентам с нарушением сна,  судорожными состояниями, тревожными расстройствами, психомоторным  возбуждением </a:t>
            </a:r>
            <a:r>
              <a:rPr lang="ru-RU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медицинским работником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 медицинским работником по решению врачебной комиссии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принятия руководителем медицинской организации решения о необходимости согласования первичного назначения таких препаратов с врачебной комиссией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(п.32 в ред. Приказа МЗ России от 30.06.2015 N 386н от 30.06.15 г.).</a:t>
            </a:r>
          </a:p>
        </p:txBody>
      </p:sp>
    </p:spTree>
    <p:extLst>
      <p:ext uri="{BB962C8B-B14F-4D97-AF65-F5344CB8AC3E}">
        <p14:creationId xmlns:p14="http://schemas.microsoft.com/office/powerpoint/2010/main" val="25599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684" y="2565090"/>
            <a:ext cx="3956115" cy="3766061"/>
          </a:xfrm>
          <a:solidFill>
            <a:schemeClr val="bg1"/>
          </a:solidFill>
        </p:spPr>
        <p:txBody>
          <a:bodyPr lIns="72000" rIns="7200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выездной бригады скорой помощи;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оказании помощи в случаях, срочного медицинского вмешательства;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нахождении пациента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лечении в стационаре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за исключением случаев, когда главный врач принимает решение о согласовании с врачебной комиссией;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медицинских организациях  (их обособленных подразделениях),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расположенных в трудно доступных поселениях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населенных пунктах сельской местности, где отсутствуют амбулатории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2565090"/>
            <a:ext cx="4038600" cy="3766061"/>
          </a:xfrm>
          <a:solidFill>
            <a:schemeClr val="bg1"/>
          </a:solidFill>
        </p:spPr>
        <p:txBody>
          <a:bodyPr vert="horz" lIns="72000" tIns="45720" rIns="72000" bIns="45720" rtlCol="0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при первичном назначении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при назначении препаратов, не включенных в перечень ЖНВЛП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при назначении </a:t>
            </a:r>
            <a:r>
              <a:rPr lang="ru-RU" sz="1600" b="1" dirty="0" smtClean="0"/>
              <a:t>более 5</a:t>
            </a:r>
            <a:r>
              <a:rPr lang="ru-RU" sz="1600" dirty="0" smtClean="0"/>
              <a:t> лекарственных препаратов в течение одних суток или </a:t>
            </a:r>
            <a:r>
              <a:rPr lang="ru-RU" sz="1600" b="1" dirty="0" smtClean="0"/>
              <a:t>свыше десяти </a:t>
            </a:r>
            <a:r>
              <a:rPr lang="ru-RU" sz="1600" dirty="0" smtClean="0"/>
              <a:t>наименований в течение одного месяца;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/>
              <a:t>при нетипичном течении заболеваний или осложнений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необходимости согласования назначений лечащего врача с врачебной комиссией принимает главный врач медицинской организации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b="1" dirty="0" smtClean="0"/>
              <a:t>Медицинским работником</a:t>
            </a:r>
          </a:p>
          <a:p>
            <a:r>
              <a:rPr lang="ru-RU" sz="8000" b="1" dirty="0" smtClean="0"/>
              <a:t> Единолично </a:t>
            </a:r>
            <a:endParaRPr lang="ru-RU" sz="8000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Возможно</a:t>
            </a:r>
            <a:r>
              <a:rPr lang="ru-RU" b="1" dirty="0"/>
              <a:t> согласование с врачебной </a:t>
            </a:r>
            <a:r>
              <a:rPr lang="ru-RU" b="1" dirty="0" smtClean="0"/>
              <a:t>комиссией</a:t>
            </a:r>
            <a:endParaRPr lang="ru-RU" b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88E147-63F7-4CA7-B3DC-389A979211CB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38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Решение о назначении наркотических и психотропных лекарственных препаратов принимается: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0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28215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амбулаторных условиях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9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оказании первичной медико-санитарной помощи и паллиативной медицинской помощи </a:t>
            </a:r>
            <a:r>
              <a:rPr lang="ru-RU" sz="26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выписывание лекарственных препаратов осуществляется медицинским работником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случаях типичного течения заболевания пациента исходя из тяжести и характера заболевания</a:t>
            </a:r>
            <a:r>
              <a:rPr lang="ru-RU" sz="2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indent="342900"/>
            <a:r>
              <a:rPr lang="ru-RU" sz="2000" dirty="0" smtClean="0">
                <a:latin typeface="Arial"/>
                <a:ea typeface="Times New Roman"/>
              </a:rPr>
              <a:t/>
            </a:r>
            <a:br>
              <a:rPr lang="ru-RU" sz="2000" dirty="0" smtClean="0"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/>
            </a:r>
            <a:br>
              <a:rPr lang="ru-RU" sz="2000" dirty="0" smtClean="0"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>ФЗ </a:t>
            </a:r>
            <a:r>
              <a:rPr lang="ru-RU" sz="2000" dirty="0">
                <a:latin typeface="Arial"/>
                <a:ea typeface="Times New Roman"/>
              </a:rPr>
              <a:t>от 12.04.10 г. № 61-ФЗ в ред. от </a:t>
            </a:r>
            <a:r>
              <a:rPr lang="ru-RU" sz="2000" dirty="0" smtClean="0">
                <a:latin typeface="Arial"/>
                <a:ea typeface="Times New Roman"/>
              </a:rPr>
              <a:t>25.12.2012</a:t>
            </a:r>
            <a:br>
              <a:rPr lang="ru-RU" sz="2000" dirty="0" smtClean="0"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>Статья 58.1</a:t>
            </a:r>
            <a:r>
              <a:rPr lang="ru-RU" sz="2000" dirty="0">
                <a:latin typeface="Arial"/>
                <a:ea typeface="Times New Roman"/>
              </a:rPr>
              <a:t>. Предметно-количественный учет лекарственных средств для медицинского </a:t>
            </a:r>
            <a:r>
              <a:rPr lang="ru-RU" sz="2000" dirty="0" smtClean="0">
                <a:latin typeface="Arial"/>
                <a:ea typeface="Times New Roman"/>
              </a:rPr>
              <a:t>применения</a:t>
            </a:r>
            <a:br>
              <a:rPr lang="ru-RU" sz="2000" dirty="0" smtClean="0">
                <a:latin typeface="Arial"/>
                <a:ea typeface="Times New Roman"/>
              </a:rPr>
            </a:br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ru-RU" sz="9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9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казанной статьей установлено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ПКУ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ведут производители ЛС, организации оптовой торговли, аптечные организации, медицинские организации и индивидуальные предприниматели, </a:t>
            </a:r>
          </a:p>
          <a:p>
            <a:pPr marL="0" indent="0">
              <a:buNone/>
            </a:pP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Контроль за соблюдением правил регистрации, и правил ведения и хранения журналов осуществляется лицензирующими органами.</a:t>
            </a:r>
          </a:p>
          <a:p>
            <a:r>
              <a:rPr lang="ru-RU" sz="2000" dirty="0"/>
              <a:t> </a:t>
            </a:r>
          </a:p>
          <a:p>
            <a:pPr marL="0" indent="0" algn="ctr">
              <a:buNone/>
            </a:pP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000" b="1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указанной статьей МЗ </a:t>
            </a:r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Утверждены:</a:t>
            </a:r>
          </a:p>
          <a:p>
            <a:pPr marL="0" indent="0">
              <a:buNone/>
            </a:pPr>
            <a:endParaRPr lang="ru-RU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ЛС для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медицинского применения, подлежащих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ПКУ</a:t>
            </a:r>
          </a:p>
          <a:p>
            <a:pPr marL="0" indent="0">
              <a:lnSpc>
                <a:spcPts val="1000"/>
              </a:lnSpc>
              <a:buNone/>
            </a:pPr>
            <a:endParaRPr lang="ru-R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включения ЛС в перечень ЛС, подлежащих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ПКУ  (по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согласованию с МВД РФ)</a:t>
            </a:r>
          </a:p>
          <a:p>
            <a:pPr marL="0" indent="0">
              <a:lnSpc>
                <a:spcPts val="1000"/>
              </a:lnSpc>
              <a:buNone/>
            </a:pPr>
            <a:endParaRPr lang="ru-R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операций в специальных журналах </a:t>
            </a:r>
            <a:endParaRPr lang="ru-R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endParaRPr lang="ru-R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равила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ведения и хранения специальных </a:t>
            </a: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журналов</a:t>
            </a:r>
          </a:p>
          <a:p>
            <a:pPr marL="0" indent="0">
              <a:lnSpc>
                <a:spcPts val="1000"/>
              </a:lnSpc>
              <a:buNone/>
            </a:pPr>
            <a:endParaRPr lang="ru-R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журналов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200800" cy="1858218"/>
          </a:xfrm>
        </p:spPr>
        <p:txBody>
          <a:bodyPr>
            <a:normAutofit/>
          </a:bodyPr>
          <a:lstStyle/>
          <a:p>
            <a:pPr marL="901700" algn="l"/>
            <a:r>
              <a:rPr lang="ru-RU" sz="2000" dirty="0">
                <a:solidFill>
                  <a:prstClr val="black"/>
                </a:solidFill>
              </a:rPr>
              <a:t>В </a:t>
            </a:r>
            <a:r>
              <a:rPr lang="ru-RU" sz="2000" dirty="0" smtClean="0">
                <a:solidFill>
                  <a:prstClr val="black"/>
                </a:solidFill>
              </a:rPr>
              <a:t>кабинете паллиативной </a:t>
            </a:r>
            <a:r>
              <a:rPr lang="ru-RU" sz="2000" dirty="0">
                <a:solidFill>
                  <a:prstClr val="black"/>
                </a:solidFill>
              </a:rPr>
              <a:t>помощи,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Отделении паллиативной медицинской помощи, 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Патронажной службой паллиативной </a:t>
            </a:r>
            <a:r>
              <a:rPr lang="ru-RU" sz="2000" dirty="0" smtClean="0">
                <a:solidFill>
                  <a:prstClr val="black"/>
                </a:solidFill>
              </a:rPr>
              <a:t>помощи,</a:t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ru-RU" sz="2000" dirty="0" smtClean="0">
                <a:solidFill>
                  <a:prstClr val="black"/>
                </a:solidFill>
              </a:rPr>
              <a:t>Хосписе </a:t>
            </a:r>
            <a:r>
              <a:rPr lang="ru-RU" sz="2000" dirty="0">
                <a:solidFill>
                  <a:prstClr val="black"/>
                </a:solidFill>
              </a:rPr>
              <a:t>	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осуществляются следующие функции: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00800" cy="38492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533400" algn="just"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marL="0" lvl="0" indent="533400" algn="just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533400">
              <a:spcBef>
                <a:spcPts val="0"/>
              </a:spcBef>
              <a:buNone/>
            </a:pPr>
            <a:r>
              <a:rPr lang="ru-RU" sz="2100" dirty="0"/>
              <a:t>Назначение и выписывание наркотических и 	психотропных 	лекарственных препаратов пациентам, 	нуждающимся в обезболивании;</a:t>
            </a:r>
          </a:p>
          <a:p>
            <a:pPr marL="0" lvl="0" indent="533400">
              <a:spcBef>
                <a:spcPts val="0"/>
              </a:spcBef>
              <a:buNone/>
            </a:pPr>
            <a:r>
              <a:rPr lang="ru-RU" sz="2100" dirty="0" smtClean="0"/>
              <a:t>Ведение </a:t>
            </a:r>
            <a:r>
              <a:rPr lang="ru-RU" sz="2100" dirty="0"/>
              <a:t>учетной и отчетной документации, </a:t>
            </a:r>
          </a:p>
          <a:p>
            <a:pPr marL="901700" lvl="0" indent="-368300">
              <a:spcBef>
                <a:spcPts val="0"/>
              </a:spcBef>
              <a:buNone/>
            </a:pPr>
            <a:r>
              <a:rPr lang="ru-RU" sz="2100" dirty="0" smtClean="0"/>
              <a:t>Предоставление </a:t>
            </a:r>
            <a:r>
              <a:rPr lang="ru-RU" sz="2100" dirty="0"/>
              <a:t>отчетов о деятельности в </a:t>
            </a:r>
            <a:r>
              <a:rPr lang="ru-RU" sz="2100" dirty="0" smtClean="0"/>
              <a:t>установленном             порядке</a:t>
            </a:r>
            <a:endParaRPr lang="ru-RU" sz="2100" dirty="0"/>
          </a:p>
          <a:p>
            <a:pPr marL="0" lvl="0" indent="0" algn="just" defTabSz="26670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				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0" lvl="0" indent="0" algn="just" defTabSz="26670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2000" dirty="0" smtClean="0">
                <a:solidFill>
                  <a:prstClr val="black"/>
                </a:solidFill>
              </a:rPr>
              <a:t>			Приказ </a:t>
            </a:r>
            <a:r>
              <a:rPr lang="ru-RU" sz="2000" dirty="0">
                <a:solidFill>
                  <a:prstClr val="black"/>
                </a:solidFill>
              </a:rPr>
              <a:t>МЗ РФ от 14.04.2015 г. № </a:t>
            </a:r>
            <a:r>
              <a:rPr lang="ru-RU" sz="2000" dirty="0" smtClean="0">
                <a:solidFill>
                  <a:prstClr val="black"/>
                </a:solidFill>
              </a:rPr>
              <a:t>187н взрослые</a:t>
            </a:r>
          </a:p>
          <a:p>
            <a:pPr marL="0" lvl="0" indent="0" algn="just" defTabSz="26670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	</a:t>
            </a:r>
            <a:r>
              <a:rPr lang="ru-RU" sz="2000" dirty="0" smtClean="0">
                <a:solidFill>
                  <a:prstClr val="black"/>
                </a:solidFill>
              </a:rPr>
              <a:t>			Приказ МЗ РФ от 14.04.2015 г. № 193н дети</a:t>
            </a:r>
            <a:endParaRPr lang="ru-RU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5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фиксируется в медицинской карте пациента при назначении лекарственных препаратов 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136904" cy="37219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Сведения </a:t>
            </a:r>
            <a:r>
              <a:rPr lang="ru-RU" b="1" dirty="0">
                <a:solidFill>
                  <a:schemeClr val="tx1"/>
                </a:solidFill>
              </a:rPr>
              <a:t>о назначенном лекарственном препарате: </a:t>
            </a:r>
            <a:r>
              <a:rPr lang="ru-RU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- наименование </a:t>
            </a:r>
            <a:r>
              <a:rPr lang="ru-RU" b="1" dirty="0">
                <a:solidFill>
                  <a:schemeClr val="tx1"/>
                </a:solidFill>
              </a:rPr>
              <a:t>лекарственного препарата,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- разовая </a:t>
            </a:r>
            <a:r>
              <a:rPr lang="ru-RU" b="1" dirty="0">
                <a:solidFill>
                  <a:schemeClr val="tx1"/>
                </a:solidFill>
              </a:rPr>
              <a:t>доза, способ и кратность приема или введения,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- длительность </a:t>
            </a:r>
            <a:r>
              <a:rPr lang="ru-RU" b="1" dirty="0">
                <a:solidFill>
                  <a:schemeClr val="tx1"/>
                </a:solidFill>
              </a:rPr>
              <a:t>курса,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- обоснование </a:t>
            </a:r>
            <a:r>
              <a:rPr lang="ru-RU" b="1" dirty="0">
                <a:solidFill>
                  <a:schemeClr val="tx1"/>
                </a:solidFill>
              </a:rPr>
              <a:t>назначения лекарственного препарата</a:t>
            </a: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Назначение </a:t>
            </a:r>
            <a:r>
              <a:rPr lang="ru-RU" b="1" dirty="0">
                <a:solidFill>
                  <a:schemeClr val="tx1"/>
                </a:solidFill>
              </a:rPr>
              <a:t>лекарственных препаратов по решению врачебной комиссии: не входящих в стандарты медицинской помощи; по торговым наименованиям;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	Факт выдачи рецепта на лекарственный препарат законному </a:t>
            </a:r>
            <a:r>
              <a:rPr lang="ru-RU" b="1" dirty="0" smtClean="0">
                <a:solidFill>
                  <a:schemeClr val="tx1"/>
                </a:solidFill>
              </a:rPr>
              <a:t>представителю</a:t>
            </a:r>
          </a:p>
          <a:p>
            <a:pPr algn="just"/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Приказ МЗ № 1175н пункт 5 абз.1 и 3, пункт 3 </a:t>
            </a:r>
            <a:r>
              <a:rPr lang="ru-RU" b="1" dirty="0" err="1" smtClean="0">
                <a:solidFill>
                  <a:schemeClr val="tx1"/>
                </a:solidFill>
              </a:rPr>
              <a:t>абз</a:t>
            </a:r>
            <a:r>
              <a:rPr lang="ru-RU" b="1" dirty="0" smtClean="0">
                <a:solidFill>
                  <a:schemeClr val="tx1"/>
                </a:solidFill>
              </a:rPr>
              <a:t>. 3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6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66429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Выписывание лекарственных препаратов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0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 требований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статей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25 и 26 ФЗ "О наркотических средствах… ";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dirty="0" smtClean="0">
                <a:ea typeface="Times New Roman"/>
              </a:rPr>
              <a:t>	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Рецепт на лекарственный препарат - медицинский документ установленной формы, содержащий назначение лекарственного препарата, выданный медицинским работником в целях отпуска лекарственного препарата или его изготовления и отпуска на бумажном носителе 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или с согласия пациента или его законного представителя в форме электронного документа,</a:t>
            </a:r>
            <a:r>
              <a:rPr lang="ru-RU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dirty="0" smtClean="0">
                <a:ea typeface="Times New Roman"/>
              </a:rPr>
              <a:t>подписанного </a:t>
            </a:r>
            <a:r>
              <a:rPr lang="ru-RU" b="1" dirty="0" smtClean="0">
                <a:solidFill>
                  <a:srgbClr val="FF0000"/>
                </a:solidFill>
                <a:ea typeface="Times New Roman"/>
              </a:rPr>
              <a:t>с использованием усиленной квалифицированной электронной подписи медицинского работника</a:t>
            </a:r>
            <a:r>
              <a:rPr lang="ru-RU" dirty="0" smtClean="0">
                <a:ea typeface="Times New Roman"/>
              </a:rPr>
              <a:t>, </a:t>
            </a:r>
          </a:p>
          <a:p>
            <a:pPr indent="0">
              <a:buNone/>
            </a:pPr>
            <a:r>
              <a:rPr lang="ru-RU" sz="2800" dirty="0" smtClean="0">
                <a:solidFill>
                  <a:srgbClr val="7030A0"/>
                </a:solidFill>
              </a:rPr>
              <a:t>п. 53 в ред. Федерального закона от 29.07.2017 N 242-ФЗ)</a:t>
            </a:r>
          </a:p>
          <a:p>
            <a:pPr indent="0">
              <a:spcAft>
                <a:spcPts val="0"/>
              </a:spcAft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 выписывать рецепты на НС и ПВ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1. лечащий врач, фельдшер, акушерка в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порядке, установленном приказом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МЗСР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от 23 марта 2012 г. N 252н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(Пр. МЗ от 20.12.2012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1175н,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пункт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  <a:p>
            <a:pPr marL="0" indent="0">
              <a:lnSpc>
                <a:spcPct val="120000"/>
              </a:lnSpc>
              <a:buNone/>
            </a:pPr>
            <a:endParaRPr lang="ru-RU" sz="5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990600">
              <a:lnSpc>
                <a:spcPct val="120000"/>
              </a:lnSpc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 гражданам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, имеющим право на бесплатное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лекарственных препаратов,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также имеют медицинские работники:</a:t>
            </a:r>
          </a:p>
          <a:p>
            <a:pPr marL="0" indent="536575">
              <a:lnSpc>
                <a:spcPct val="120000"/>
              </a:lnSpc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2.1,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работающие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по совместительству;</a:t>
            </a: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6575">
              <a:lnSpc>
                <a:spcPct val="120000"/>
              </a:lnSpc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2.2 стационарных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учреждений социального обслуживания и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исправительных;</a:t>
            </a: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6575">
              <a:lnSpc>
                <a:spcPct val="120000"/>
              </a:lnSpc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2.3 в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стационарных условиях, в случае, предусмотренном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пунктом 29 Порядка назначения и выписывания лекарственных препаратов;</a:t>
            </a:r>
            <a:endParaRPr lang="ru-RU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536575">
              <a:lnSpc>
                <a:spcPct val="120000"/>
              </a:lnSpc>
              <a:buNone/>
            </a:pP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2.4, оказывающие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первичную медико-санитарную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в мед. организациях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подведомственных федеральным органам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региональным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органам исполнительной власти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(Пр. МЗ от </a:t>
            </a:r>
            <a:r>
              <a:rPr lang="ru-RU" sz="5500" dirty="0">
                <a:latin typeface="Arial" panose="020B0604020202020204" pitchFamily="34" charset="0"/>
                <a:cs typeface="Arial" panose="020B0604020202020204" pitchFamily="34" charset="0"/>
              </a:rPr>
              <a:t>20.12.2012 </a:t>
            </a:r>
            <a:r>
              <a:rPr lang="ru-RU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 № 1175н пункт 35)</a:t>
            </a:r>
          </a:p>
          <a:p>
            <a:pPr marL="0" indent="536575">
              <a:buNone/>
            </a:pPr>
            <a:endParaRPr lang="ru-RU" sz="5500" dirty="0"/>
          </a:p>
          <a:p>
            <a:pPr marL="0" indent="536575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6280-49A0-4215-B409-6534778309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рецептурных бланков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>
            <a:normAutofit fontScale="92500" lnSpcReduction="10000"/>
          </a:bodyPr>
          <a:lstStyle/>
          <a:p>
            <a:pPr marL="0" lvl="0" indent="0" defTabSz="685800"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и форма бланка: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600" b="1" dirty="0">
                <a:solidFill>
                  <a:srgbClr val="00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107/у-НП</a:t>
            </a:r>
            <a:r>
              <a:rPr lang="ru-RU" sz="2600" b="1" dirty="0">
                <a:solidFill>
                  <a:srgbClr val="00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 smtClean="0">
              <a:solidFill>
                <a:srgbClr val="005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85800" font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 </a:t>
            </a:r>
            <a:r>
              <a:rPr lang="ru-RU" sz="1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сложный по структуре и составу реквизитов:</a:t>
            </a:r>
          </a:p>
          <a:p>
            <a:pPr marL="0" lvl="0" indent="1281113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степень защиты</a:t>
            </a:r>
          </a:p>
          <a:p>
            <a:pPr marL="0" lvl="0" indent="1281113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Требуется лицензия на оборот НС и ПВ</a:t>
            </a:r>
          </a:p>
          <a:p>
            <a:pPr marL="0" lvl="0" indent="1281113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Имеет серию, номер и дату выписки</a:t>
            </a:r>
          </a:p>
          <a:p>
            <a:pPr marL="0" lvl="0" indent="1281113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на этом бланке количество выписываемых НС или ПВ указывается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цифрой 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прописью</a:t>
            </a:r>
            <a:endParaRPr lang="ru-RU" sz="1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1281113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Наличие отметки Аптечной организации об отпуске, заверенной отпустившим (Ф.И.О.- </a:t>
            </a:r>
            <a:r>
              <a:rPr lang="ru-RU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полностью</a:t>
            </a:r>
            <a:r>
              <a:rPr lang="ru-RU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указанием даты и печати аптечной организации</a:t>
            </a:r>
          </a:p>
          <a:p>
            <a:pPr marL="0" lvl="0" indent="0" defTabSz="685800" fontAlgn="ctr">
              <a:lnSpc>
                <a:spcPct val="50000"/>
              </a:lnSpc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выписывания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Наркотических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и психотропных веществ, списка II Перечня,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в виде 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трансдермальных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терапевтических систем и лекарственных препаратов,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содержащих наркотическое средство в сочетании с антагонистом опиоидных рецепторов</a:t>
            </a:r>
            <a:endParaRPr lang="ru-RU" sz="1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005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 15 дней</a:t>
            </a:r>
            <a:r>
              <a:rPr lang="ru-RU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Заполняется чернилами или шариковой ручкой либо с применением печатающих устройств </a:t>
            </a:r>
            <a:r>
              <a:rPr lang="ru-RU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принтеры, ксероксы, копиры, МФУ]</a:t>
            </a:r>
          </a:p>
          <a:p>
            <a:pPr marL="0" lvl="0" indent="0" defTabSz="685800" font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1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Бланки строгой отчетности (БСО)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80732"/>
            <a:ext cx="8712968" cy="514544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документов, являющихся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БСО,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порядок их хранения, выдачи, инвентаризации устанавливается руководителем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медицинской, аптечной организации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оформляется приказом.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ыдача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пронумерованных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бланков производится с указанием начального и конечного номера под роспись ответственного лица.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Испорченные бланки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сдаются в бухгалтерию для хранения и уничтожения в сроки, установленные приказом руководителя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38A7-14BA-4C68-9515-789EB52C4A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 списании бланков строгой отчетности.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 0504816  Утв. Пр. Минфина № 52н от 30.03.15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7"/>
            <a:ext cx="8229600" cy="50014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инвентаризации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формируется ведомость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расхождений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составляется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списании бланков.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Списание использованных (испорченных) бланков оформляется актом о списании (форма 0504816).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Акт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можно заполнить от руки либо сформировать автоматизированным способом.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период, за который производится списание.</a:t>
            </a:r>
          </a:p>
          <a:p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D05E-F783-486B-BA07-C6A1E9F84B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рецептурных бланков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и форма бланка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148-1/у-88</a:t>
            </a:r>
          </a:p>
          <a:p>
            <a:pPr marL="0" indent="0">
              <a:buNone/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выписывания</a:t>
            </a:r>
            <a:r>
              <a:rPr lang="ru-RU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Наркотических и психотропных </a:t>
            </a:r>
            <a:r>
              <a:rPr lang="ru-RU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списка II Перечня в виде </a:t>
            </a:r>
            <a:r>
              <a:rPr lang="ru-RU" sz="1500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трансдермальных</a:t>
            </a:r>
            <a:r>
              <a:rPr lang="ru-RU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терапевтических систем, наркотических лекарственных препаратов списка II Перечня, </a:t>
            </a:r>
            <a:r>
              <a:rPr lang="ru-R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содержащих наркотическое средство в сочетании с антагонистом опиоидных рецепторов. психотропных веществ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внесенных в список III Перечня, зарегистрированных в установленном порядке в качестве лекарственных препаратов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Иных лекарственных препаратов, подлежащих ПКУ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лекарственных препаратов, отпускаемых без рецепта врача;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3.Лекарственных препаратов, обладающих анаболической активностью в соответствии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 основным фармакологическим действием;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4.Лекарственных препаратов, указанных в пункте 5, утв. приказом МЗ РФ от 17.05.12 г. № 562н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5</a:t>
            </a:r>
            <a:r>
              <a:rPr lang="ru-RU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лекарственных препаратов индивидуального изготовления, содержащих 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 или ПВ списка </a:t>
            </a:r>
            <a:r>
              <a:rPr lang="ru-RU" sz="15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Перечня, и другие фармакологические активные вещества в дозе, не превышающей высшую разовую дозу, и при условии, что этот комбинированный лекарственный препарат не является наркотическим или психотропным лекарственным препаратом списка II Перечня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  15 дней.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lnSpc>
                <a:spcPts val="2500"/>
              </a:lnSpc>
            </a:pP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Рецептурный бланк </a:t>
            </a:r>
            <a:r>
              <a:rPr lang="ru-R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107-1/у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выписывания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екарственных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препаратов, указанных в пункте 4 Порядка отпуска физическим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лицам,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утвержденного приказом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Минздрава России от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17 мая 2012 г. N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562н (пункт 11 приказа № 1175н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препаратов, не указанных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8. Наркотические и психотропные лекарственные препараты списка II Перечня (далее - наркотические и психотропные лекарственные препараты списка II Перечня), за исключением лекарственных препаратов в виде трансдермальных терапевтических систем и лекарственн"/>
              </a:rPr>
              <a:t>пунктах 8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3" tooltip="10. Рецептурные бланки форм N 148-1/у-04 (л), N 148-1/у-06 (л) предназначены для выписывания лекарственных препаратов гражданам, имеющим право на бесплатное получение лекарственных препаратов или получение лекарственных препаратов со скидкой."/>
              </a:rPr>
              <a:t>10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настоящего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Порядка: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П.8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Наркотические и психотропные лекарственные препараты списка II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Перечня,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лекарственных препаратов в виде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трансдермальных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терапевтических систем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и лекарственных препаратов, содержащих наркотическое средство в сочетании с антагонистом опиоидных рецепторов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П.9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Лекарственные препараты, выписываемые на бланк формы № 148-1/у-88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П.10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препаратов, выписываемых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гражданам, имеющим право на бесплатное получение лекарственных препаратов или получение лекарственных препаратов со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скидкой на бланках формы № 148-1/у-04 (л)  и 148-1/у-06с (л)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6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280831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и ограничения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1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Гражданам, </a:t>
            </a:r>
            <a:r>
              <a:rPr lang="ru-RU" sz="2800" dirty="0">
                <a:latin typeface="Arial" panose="020B0604020202020204" pitchFamily="34" charset="0"/>
                <a:ea typeface="Times New Roman" panose="02020603050405020304" pitchFamily="18" charset="0"/>
              </a:rPr>
              <a:t>имеющих право на бесплатное получение лекарственных препаратов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indent="0" algn="just">
              <a:buNone/>
            </a:pP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indent="0" algn="just">
              <a:buNone/>
            </a:pP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Наркотические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и психотропные лекарственные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препараты 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списка II Перечня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 исключением 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препаратов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виде 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ТТС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 выписываются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бланке формы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107/у-НП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к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которому дополнительно выписываются рецепты в двух экземплярах на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бланке </a:t>
            </a:r>
            <a:r>
              <a:rPr lang="ru-RU" sz="29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 action="ppaction://hlinkfile" tooltip="РЕЦЕПТУРНЫЙ БЛАНК"/>
              </a:rPr>
              <a:t>формы N 148-1/у-04 (л)</a:t>
            </a:r>
            <a:r>
              <a:rPr lang="ru-RU" sz="29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или </a:t>
            </a:r>
            <a:r>
              <a:rPr lang="ru-RU" sz="29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action="ppaction://hlinkfile" tooltip="РЕЦЕПТУРНЫЙ БЛАНК"/>
              </a:rPr>
              <a:t>формы N 148-1/у-06 (л)</a:t>
            </a:r>
            <a:r>
              <a:rPr lang="ru-RU" sz="29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2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На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рецептурном бланке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формы </a:t>
            </a:r>
            <a:r>
              <a:rPr lang="ru-RU" sz="2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5" action="ppaction://hlinkfile" tooltip="РЕЦЕПТУРНЫЙ БЛАНК"/>
              </a:rPr>
              <a:t>N 148-1/у-88</a:t>
            </a:r>
            <a:r>
              <a:rPr lang="ru-RU" sz="2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к которому дополнительно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оформляются 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рецепты в двух экземплярах на рецептурном бланке </a:t>
            </a:r>
            <a:r>
              <a:rPr lang="ru-RU" sz="29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 action="ppaction://hlinkfile" tooltip="РЕЦЕПТУРНЫЙ БЛАНК"/>
              </a:rPr>
              <a:t>формы N 148-1/у-04 (л)</a:t>
            </a:r>
            <a:r>
              <a:rPr lang="ru-RU" sz="2900" b="1" dirty="0">
                <a:latin typeface="Arial" panose="020B0604020202020204" pitchFamily="34" charset="0"/>
                <a:ea typeface="Times New Roman" panose="02020603050405020304" pitchFamily="18" charset="0"/>
              </a:rPr>
              <a:t> или </a:t>
            </a:r>
            <a:r>
              <a:rPr lang="ru-RU" sz="29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action="ppaction://hlinkfile" tooltip="РЕЦЕПТУРНЫЙ БЛАНК"/>
              </a:rPr>
              <a:t>формы N 148-1/у-06 (л</a:t>
            </a:r>
            <a:r>
              <a:rPr lang="ru-RU" sz="2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 action="ppaction://hlinkfile" tooltip="РЕЦЕПТУРНЫЙ БЛАНК"/>
              </a:rPr>
              <a:t>)</a:t>
            </a:r>
            <a:r>
              <a:rPr lang="ru-RU" sz="2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выписываются:</a:t>
            </a:r>
            <a:r>
              <a:rPr lang="ru-RU" sz="2900" b="1" dirty="0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	</a:t>
            </a: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Наркотические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и психотропные лекарственные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препараты </a:t>
            </a: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списка II Перечня в виде </a:t>
            </a: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ТТС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психотропные 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лекарственные препараты списка III 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Перечня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2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иные 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лекарственные средства, подлежащие </a:t>
            </a: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ПКУ, </a:t>
            </a: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29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лекарственные </a:t>
            </a:r>
            <a:r>
              <a:rPr lang="ru-RU" sz="2900" b="1" dirty="0">
                <a:latin typeface="Arial" panose="020B0604020202020204" pitchFamily="34" charset="0"/>
                <a:ea typeface="Times New Roman" panose="02020603050405020304" pitchFamily="18" charset="0"/>
              </a:rPr>
              <a:t>препараты, обладающие анаболической активностью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lang="ru-RU" sz="2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5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Общие требования к выписыванию рецептов на лекарственные препараты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3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. Медицинские работники выписывают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рецепты:</a:t>
            </a: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 на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лекарственные препараты за своей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подписью,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имя пациента, для которого предназначен </a:t>
            </a:r>
            <a:r>
              <a:rPr lang="ru-RU" sz="2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лекарственный </a:t>
            </a:r>
            <a:r>
              <a:rPr lang="ru-RU" sz="2900" dirty="0">
                <a:latin typeface="Arial" panose="020B0604020202020204" pitchFamily="34" charset="0"/>
                <a:ea typeface="Times New Roman" panose="02020603050405020304" pitchFamily="18" charset="0"/>
              </a:rPr>
              <a:t>препарат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. В графе "</a:t>
            </a:r>
            <a:r>
              <a:rPr lang="ru-RU" sz="31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1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) на латинском языке </a:t>
            </a:r>
            <a:r>
              <a:rPr lang="ru-RU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лекарственного препарата 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(МНН или </a:t>
            </a:r>
            <a:r>
              <a:rPr lang="ru-RU" sz="3100" dirty="0" err="1">
                <a:latin typeface="Arial" panose="020B0604020202020204" pitchFamily="34" charset="0"/>
                <a:cs typeface="Arial" panose="020B0604020202020204" pitchFamily="34" charset="0"/>
              </a:rPr>
              <a:t>группировочное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, либо торговое), его дозировка, количество;</a:t>
            </a:r>
          </a:p>
          <a:p>
            <a:pPr marL="0" indent="0">
              <a:buNone/>
            </a:pP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	2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>) на русском или русском и национальном языках способ применения лекарственного препарата.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83"/>
            <a:ext cx="8229600" cy="1095375"/>
          </a:xfrm>
          <a:solidFill>
            <a:srgbClr val="FFFF00"/>
          </a:solidFill>
        </p:spPr>
        <p:txBody>
          <a:bodyPr>
            <a:noAutofit/>
          </a:bodyPr>
          <a:lstStyle/>
          <a:p>
            <a:pPr indent="342900">
              <a:spcAft>
                <a:spcPts val="0"/>
              </a:spcAft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	Продолжение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слайда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ru-RU" sz="3200" dirty="0"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86" y="1700814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При выписывании: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4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наркотических </a:t>
            </a:r>
            <a:r>
              <a:rPr lang="ru-RU" sz="4200" dirty="0">
                <a:latin typeface="Arial" panose="020B0604020202020204" pitchFamily="34" charset="0"/>
                <a:ea typeface="Times New Roman" panose="02020603050405020304" pitchFamily="18" charset="0"/>
              </a:rPr>
              <a:t>и психотропных лекарственных препаратов списков II и III Перечня, </a:t>
            </a:r>
            <a:endParaRPr lang="ru-RU" sz="4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4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иных </a:t>
            </a:r>
            <a:r>
              <a:rPr lang="ru-RU" sz="4200" dirty="0">
                <a:latin typeface="Arial" panose="020B0604020202020204" pitchFamily="34" charset="0"/>
                <a:ea typeface="Times New Roman" panose="02020603050405020304" pitchFamily="18" charset="0"/>
              </a:rPr>
              <a:t>лекарственных препаратов, подлежащих предметно-количественному учету, </a:t>
            </a:r>
            <a:endParaRPr lang="ru-RU" sz="4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ru-RU" sz="42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доза </a:t>
            </a:r>
            <a:r>
              <a:rPr lang="ru-RU" sz="4200" dirty="0">
                <a:latin typeface="Arial" panose="020B0604020202020204" pitchFamily="34" charset="0"/>
                <a:ea typeface="Times New Roman" panose="02020603050405020304" pitchFamily="18" charset="0"/>
              </a:rPr>
              <a:t>которых превышает высший однократный прием, </a:t>
            </a:r>
            <a:r>
              <a:rPr lang="ru-RU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медицинский работник пишет дозу этого препарата прописью и ставит восклицательный знак</a:t>
            </a:r>
            <a:r>
              <a:rPr lang="ru-RU" sz="4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0" algn="just">
              <a:spcAft>
                <a:spcPts val="0"/>
              </a:spcAft>
              <a:buNone/>
            </a:pPr>
            <a:endParaRPr lang="ru-RU" sz="4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42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Пр. МЗ № 1175н от 20.12.12 г. в ред. от 30.06.15 г. пункт 14</a:t>
            </a:r>
            <a:endParaRPr lang="ru-RU" sz="42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3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Arial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Нарушения при оформлении рецептурных бланков</a:t>
            </a:r>
            <a:r>
              <a:rPr lang="ru-RU" sz="3100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31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300" dirty="0" smtClean="0">
              <a:effectLst/>
              <a:latin typeface="Arial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Штампы мед. организаций читаются не четко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Неправильно оформляются реквизиты: «полный адрес» и «возраст пациента»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Не полностью указывается «Ф.И.О.» врача и пациента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Нет пометок врачебной комиссии, когда рецепт выписан по торговому наименованию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Ставятся лишние печати и надписи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Превышается норма отпуска лекарственных препаратов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3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Не указывается срок действия рецепта формы 107-1/у</a:t>
            </a:r>
            <a:endParaRPr lang="ru-RU" sz="23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20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ru-RU" sz="2600" dirty="0" err="1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Н.Г.Золотарева</a:t>
            </a:r>
            <a:r>
              <a:rPr lang="ru-RU" sz="26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, 2017 г.</a:t>
            </a:r>
            <a:endParaRPr lang="ru-RU" sz="2600" dirty="0" smtClean="0">
              <a:solidFill>
                <a:schemeClr val="bg1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3200" dirty="0" smtClean="0"/>
              <a:t>Рецепты, выписанные с нарушением установленных правил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001419"/>
          </a:xfrm>
        </p:spPr>
        <p:txBody>
          <a:bodyPr>
            <a:normAutofit fontScale="925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4</a:t>
            </a:r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 Рецепт, выписанный с нарушением установленных настоящим Порядком требований, считается 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недействительным (Приказ МЗ №1175 н)</a:t>
            </a:r>
            <a:endParaRPr lang="ru-RU" sz="28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15. Рецепты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выписанные с нарушением установленных правил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регистрируются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журнале, в котором указываются выявленные нарушения в оформлении рецепта, фамилия, имя, отчество (при наличии) медицинского работника, выписавшего рецепт, наименование медицинской организации, принятые меры, отмечаются штампом "Рецепт недействителен" и возвращаются лицу, представившему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mtClean="0">
                <a:latin typeface="Arial" panose="020B0604020202020204" pitchFamily="34" charset="0"/>
                <a:cs typeface="Arial" panose="020B0604020202020204" pitchFamily="34" charset="0"/>
              </a:rPr>
              <a:t>(Приказ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№ 403н п.15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абз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2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Оформление аптечным работником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7. Рецепты на комбинированные лекарственные препараты, выписанные на рецептурных бланках формы N 107-1/у, погашаются штампом аптеки (аптечного пункта) или индивидуального предпринимателя, имеющего лицензию на фармацевтическую деятельность, "Лекарственный препарат отпущен" и возвращаются на руки пациенту, за исключением случая, указанного в </a:t>
            </a:r>
            <a:r>
              <a:rPr lang="ru-RU" dirty="0">
                <a:hlinkClick r:id="rId2" action="ppaction://hlinkfile" tooltip="8. При отпуске комбинированных лекарственных препаратов по рецептам, выписанным на рецептурных бланках формы N 107-1/у, срок для которых в соответствии с Порядком установлен до 1 года, рецепт подписывается фармацевтическим работником аптеки (аптечного пун"/>
              </a:rPr>
              <a:t>пункте 8</a:t>
            </a:r>
            <a:r>
              <a:rPr lang="ru-RU" dirty="0"/>
              <a:t> настоящего Порядка.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аптечным работником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8. При отпуске комбинированных лекарственных препаратов по рецептам, выписанным на формы N 107-1/у, срок для которых установлен до 1 года, рецепт подписывается фармацевтическим работником аптеки (аптечного пункта) или ИП, имеющим лицензию на фармацевтическую деятельность, и возвращается пациенту с указанием на обороте наименования аптеки (аптечного пункта), или Ф.И.О.(при его наличии) ИП, количества отпущенного комбинированного лекарственного препарата и даты его отпуска.</a:t>
            </a:r>
          </a:p>
          <a:p>
            <a:r>
              <a:rPr lang="ru-RU" dirty="0"/>
              <a:t>Отпуск комбинированного лекарственного препарата осуществляется, в соответствии с периодичностью отпуска, указанной в рецепте.</a:t>
            </a:r>
          </a:p>
          <a:p>
            <a:r>
              <a:rPr lang="ru-RU" dirty="0"/>
              <a:t>При очередном обращении пациента фармацевтическим работником аптеки (аптечного пункта) или ИП, учитываются отметки о предыдущем отпуске комбинированного лекарственного препарата.</a:t>
            </a:r>
          </a:p>
          <a:p>
            <a:r>
              <a:rPr lang="ru-RU" dirty="0"/>
              <a:t>По истечении срока действия рецепт гасится штампом "Лекарственный препарат отпущен" и возвращается на руки пациенту.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Ограничения при выписывании наркотических и психотропных лекарственных </a:t>
            </a:r>
            <a:r>
              <a:rPr lang="ru-RU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препаратов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установлены: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предельно допустимое количество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для выписывания на один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 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(приложение №1 к приказу);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рекомендованное количество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для выписывания на один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 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№ 2 к приказу). </a:t>
            </a:r>
          </a:p>
          <a:p>
            <a:pPr marL="0" indent="0" algn="ctr"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МЗ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</a:p>
          <a:p>
            <a:pPr marL="0" indent="0" algn="ctr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от 20.12.12 г.  № 1175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ред. от </a:t>
            </a:r>
            <a:r>
              <a:rPr lang="ru-RU" sz="1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31.0.2017 г. № 882н</a:t>
            </a:r>
            <a:endParaRPr lang="ru-RU" sz="1900" b="1" u="sng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29" y="692697"/>
            <a:ext cx="8648114" cy="1169652"/>
          </a:xfrm>
        </p:spPr>
        <p:txBody>
          <a:bodyPr>
            <a:noAutofit/>
          </a:bodyPr>
          <a:lstStyle/>
          <a:p>
            <a:r>
              <a:rPr lang="ru-RU" sz="1650" dirty="0">
                <a:latin typeface="Arial"/>
                <a:ea typeface="Calibri"/>
                <a:cs typeface="Times New Roman"/>
              </a:rPr>
              <a:t/>
            </a:r>
            <a:br>
              <a:rPr lang="ru-RU" sz="1650" dirty="0">
                <a:latin typeface="Arial"/>
                <a:ea typeface="Calibri"/>
                <a:cs typeface="Times New Roman"/>
              </a:rPr>
            </a:b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Законные основания превышения установленных норм отпуска и количества препарата для выписывания на один рецепт</a:t>
            </a:r>
            <a:b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Приказ МЗ России от 22.12.2012 г  № 1175н в ред. от 21.04.2016 г. </a:t>
            </a:r>
            <a: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32" y="1772816"/>
            <a:ext cx="8648114" cy="41764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15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«Количество выписываемых наркотических и психотропных лекарственных препаратов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списков II и III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Перечня, иных лекарственных препаратов, подлежащих ПКУ,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при оказании пациентам, нуждающимся: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	в длительном лечении,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	первичной медико-санитарной помощи </a:t>
            </a:r>
          </a:p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	и паллиативной медицинской помощи 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увеличено не более чем в 2 раза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количеством, установленным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tooltip="ПРЕДЕЛЬНО ДОПУСТИМОЕ КОЛИЧЕСТВО"/>
              </a:rPr>
              <a:t>приложением N 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или рекомендованным количеством, установленным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3" tooltip="РЕКОМЕНДОВАННОЕ КОЛИЧЕСТВО"/>
              </a:rPr>
              <a:t>приложением N 2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На рецептах производится надпись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"По специальному назначению",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скрепленная подписью медицинского работника и печатью "Для рецептов".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8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Приказом МЗ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882н от 31.10.2017 г.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ряд приказов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приказ МЗСР от 16.03.2010 № 157н. Перечень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ПДКоличества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дополнен препаратом «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Модафинил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приказе МЗСР от 17.05.2012 № 562н п. 10 изложен в редакции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«По истечении срока хранения рецепты, выписанные на рецептурных бланках формы 148-1/у-88, подлежат уничтожению»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ru-RU" sz="1600" dirty="0" smtClean="0">
                <a:hlinkClick r:id="rId2"/>
              </a:rPr>
              <a:t> </a:t>
            </a:r>
            <a:r>
              <a:rPr lang="ru-RU" sz="1600" dirty="0">
                <a:hlinkClick r:id="rId2"/>
              </a:rPr>
              <a:t>приказе Минздрава от 01.08.2012 № 54н</a:t>
            </a:r>
            <a:endParaRPr lang="ru-RU" sz="1600" dirty="0"/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бланке 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  <a:hlinkClick r:id="rId3" tooltip="СПЕЦИАЛЬНЫЙ РЕЦЕПТУРНЫЙ БЛАНК"/>
              </a:rPr>
              <a:t>форме N 107/у-НП</a:t>
            </a:r>
            <a:r>
              <a:rPr lang="ru-RU" sz="1500" u="sng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выписываются наркотические средства или психотропные вещества, внесенные в Список II Перечня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лекарственных препаратов в виде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ТТС,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препаратов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содержащих наркотическое средство в сочетании с антагонистом опиоидных рецепторов.</a:t>
            </a:r>
          </a:p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приказе Минздрава от 22.04.2014 № 183н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раздел первый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 позициями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«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Бупренорфин+налоксон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Оксикодон+налоксон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)» </a:t>
            </a:r>
          </a:p>
          <a:p>
            <a:pPr marL="0" indent="0">
              <a:buNone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	В Приложении № 3 приказа МЗ от 17.06.13 г. № 378н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графе 8 слово «больного» заменить словом «больного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&lt;*&gt;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0" indent="0">
              <a:buNone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Дополнить сноской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&lt;*&gt;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указывается в случае индивидуального назначения и выписывания лекарственного средства конкретному больному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Особенности и ограничения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040560"/>
          </a:xfr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Наличие:</a:t>
            </a:r>
          </a:p>
          <a:p>
            <a:pPr marL="355600" lvl="0" indent="0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монополии</a:t>
            </a:r>
          </a:p>
          <a:p>
            <a:pPr marL="0" lvl="0" indent="0">
              <a:buNone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Лицензий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медицинскую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деятельность, на фармацевтическую деятельность и деятельность в сфере оборота НС и ПВ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Лицензионных требований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Перечня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Списков НС и ПВ, подлежащих контролю в России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 психиатрическое освидетельствование</a:t>
            </a:r>
          </a:p>
          <a:p>
            <a:pPr marL="355600" lvl="0" indent="0">
              <a:buNone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окумента </a:t>
            </a: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специальной </a:t>
            </a:r>
            <a:r>
              <a:rPr 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подготовке</a:t>
            </a: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 к работе с НС и ПВ</a:t>
            </a:r>
          </a:p>
          <a:p>
            <a:pPr marL="0" lvl="0" indent="0">
              <a:buNone/>
            </a:pPr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МВД об отсутствии судимости</a:t>
            </a:r>
          </a:p>
          <a:p>
            <a:pPr marL="0" lvl="0" indent="0">
              <a:buNone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МВД о соответствии объектов и помещений установленным требованиям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04056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ru-RU" sz="27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Ограничения</a:t>
            </a:r>
            <a:endParaRPr lang="ru-RU" sz="27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имеющих право назначать НС и ПВ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 физическим лицам только по рецепту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 действия рецепта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дозировках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требования к условиям хранения</a:t>
            </a:r>
          </a:p>
          <a:p>
            <a:pPr lvl="0"/>
            <a:endParaRPr lang="ru-RU" sz="2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Прикрепление к конкретной аптеке для получения выписанных наркотических и психотропных лекарственных препаратов</a:t>
            </a:r>
          </a:p>
          <a:p>
            <a:pPr marL="0" lvl="0" indent="0">
              <a:buNone/>
            </a:pP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0" indent="0">
              <a:buNone/>
            </a:pPr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элемент «крепостного права» </a:t>
            </a:r>
            <a:r>
              <a:rPr lang="ru-RU" sz="23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установленный </a:t>
            </a:r>
            <a:r>
              <a:rPr lang="ru-RU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приказом МЗСР от 14.12.05 г. № 785 (пункт 3.4) отменен приказом МЗ от 11.07.17 г. № 403н</a:t>
            </a:r>
          </a:p>
          <a:p>
            <a:pPr marL="0" lvl="0" indent="0">
              <a:buNone/>
            </a:pPr>
            <a:r>
              <a:rPr lang="ru-RU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Вступил в силу 22.09.2017 г. </a:t>
            </a:r>
            <a:endParaRPr lang="ru-RU" sz="23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Умножение 8"/>
          <p:cNvSpPr/>
          <p:nvPr/>
        </p:nvSpPr>
        <p:spPr>
          <a:xfrm>
            <a:off x="6444210" y="4077072"/>
            <a:ext cx="1008112" cy="648072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8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Продолжение слайда № 59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приказе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Минздрава от 20.12.2012 № 1175н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внесены 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в пунктах:; 8, 9, 39 и 40 после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слов "в виде </a:t>
            </a:r>
            <a:r>
              <a:rPr lang="ru-RU" sz="3400" dirty="0" err="1">
                <a:latin typeface="Arial" panose="020B0604020202020204" pitchFamily="34" charset="0"/>
                <a:cs typeface="Arial" panose="020B0604020202020204" pitchFamily="34" charset="0"/>
              </a:rPr>
              <a:t>трансдермальных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терапевтических систем" </a:t>
            </a: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дополнить </a:t>
            </a: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словами "наркотические лекарственные препараты списка II Перечня, содержащие наркотическое средство в сочетании с антагонистом опиоидных рецепторов,";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приложение </a:t>
            </a: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N 1 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предельно допустимое количество отдельных наркотических и психотропных лекарственных препаратов для выписывания на один рецепт внесены существенные изменения</a:t>
            </a: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Оно</a:t>
            </a:r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b="1" dirty="0">
                <a:latin typeface="Arial" panose="020B0604020202020204" pitchFamily="34" charset="0"/>
                <a:cs typeface="Arial" panose="020B0604020202020204" pitchFamily="34" charset="0"/>
              </a:rPr>
              <a:t>изложено в новой редакции </a:t>
            </a:r>
            <a:r>
              <a:rPr lang="ru-RU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(!!!!)</a:t>
            </a:r>
            <a:endParaRPr lang="ru-RU" sz="3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B940-BC3F-481F-9C22-CFEDAAE1D7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Рецепт формы 107/у-НП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0730" y="173047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458B"/>
                </a:solidFill>
                <a:latin typeface="Calibri" panose="020F0502020204030204" pitchFamily="34" charset="0"/>
              </a:rPr>
              <a:t>6</a:t>
            </a:r>
            <a:endParaRPr lang="ru-RU" dirty="0">
              <a:solidFill>
                <a:srgbClr val="00458B"/>
              </a:solidFill>
              <a:latin typeface="Calibri" panose="020F0502020204030204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1755887" y="2889705"/>
            <a:ext cx="3018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755887" y="3659868"/>
            <a:ext cx="3018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755887" y="4430031"/>
            <a:ext cx="3018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755887" y="5200195"/>
            <a:ext cx="3018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1465974" y="4051569"/>
            <a:ext cx="30186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071754" y="2108747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071754" y="2878910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071754" y="3649073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4071754" y="4419237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071754" y="5208539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071754" y="5978703"/>
            <a:ext cx="39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4478126" y="1811476"/>
            <a:ext cx="3934354" cy="61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Фамилия, Имя, Отчество указывается </a:t>
            </a:r>
            <a:r>
              <a:rPr lang="ru-RU" sz="2000" b="1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полностью</a:t>
            </a:r>
            <a:endParaRPr lang="ru-RU" sz="2000" dirty="0">
              <a:solidFill>
                <a:srgbClr val="80808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78126" y="2581640"/>
            <a:ext cx="3934354" cy="61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458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полных лет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78126" y="3351803"/>
            <a:ext cx="3934354" cy="61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Номер полиса ОМС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78126" y="4121966"/>
            <a:ext cx="3934354" cy="61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карты в амбулаторных условиях или </a:t>
            </a:r>
            <a:b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 истории болезни при выписывании их стационара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78126" y="4892130"/>
            <a:ext cx="3934354" cy="616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Фамилия, имя, Отчество указывается </a:t>
            </a:r>
            <a:r>
              <a:rPr lang="ru-RU" sz="20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полностью</a:t>
            </a:r>
            <a:endParaRPr lang="ru-RU" sz="2000" dirty="0">
              <a:solidFill>
                <a:srgbClr val="0052A4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478126" y="5662292"/>
            <a:ext cx="3934354" cy="10070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Наименование </a:t>
            </a:r>
            <a:r>
              <a:rPr lang="ru-RU" sz="1200" dirty="0" smtClean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препарата на </a:t>
            </a: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латинском языке (МНН, группировочное  или – торговое)</a:t>
            </a:r>
            <a:b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дозировка</a:t>
            </a:r>
            <a:b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количество </a:t>
            </a:r>
            <a:r>
              <a:rPr lang="ru-RU" sz="12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прописью</a:t>
            </a:r>
            <a:r>
              <a:rPr lang="ru-RU" sz="12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2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способ приема.</a:t>
            </a:r>
            <a:r>
              <a:rPr lang="en-US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2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запрещается</a:t>
            </a: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указание: «Внутреннее»,</a:t>
            </a:r>
            <a:r>
              <a:rPr lang="en-US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«Известно»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3036" y="1811476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«Ф.И.О пациента»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3036" y="2581640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Возраст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65737" y="3365047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Серия и № полиса ОМС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53036" y="4121966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</a:rPr>
              <a:t>№ медицинской карты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53036" y="4892130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</a:rPr>
              <a:t>«Ф.И.О. врача (фельдшера) выписавшего рецепт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53036" y="5662293"/>
            <a:ext cx="2020908" cy="61613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«</a:t>
            </a:r>
            <a:r>
              <a:rPr lang="en-US" sz="2400" dirty="0" err="1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Rp</a:t>
            </a:r>
            <a:r>
              <a:rPr lang="ru-RU" sz="24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»:</a:t>
            </a:r>
          </a:p>
        </p:txBody>
      </p:sp>
      <p:cxnSp>
        <p:nvCxnSpPr>
          <p:cNvPr id="39" name="Соединительная линия уступом 38"/>
          <p:cNvCxnSpPr>
            <a:stCxn id="20" idx="1"/>
            <a:endCxn id="30" idx="1"/>
          </p:cNvCxnSpPr>
          <p:nvPr/>
        </p:nvCxnSpPr>
        <p:spPr>
          <a:xfrm rot="10800000" flipV="1">
            <a:off x="2053036" y="2119540"/>
            <a:ext cx="12700" cy="3850817"/>
          </a:xfrm>
          <a:prstGeom prst="bentConnector3">
            <a:avLst>
              <a:gd name="adj1" fmla="val 2417142"/>
            </a:avLst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 rot="16200000">
            <a:off x="-522649" y="3677724"/>
            <a:ext cx="3242793" cy="734452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699" tIns="12700" rIns="12700" bIns="1269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</a:rPr>
              <a:t>Требования к заполнению</a:t>
            </a:r>
            <a:r>
              <a:rPr lang="ru-RU" sz="2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DBEFF9">
                    <a:lumMod val="10000"/>
                  </a:srgbClr>
                </a:solidFill>
                <a:latin typeface="Calibri" panose="020F0502020204030204" pitchFamily="34" charset="0"/>
              </a:rPr>
              <a:t>строк  рецепта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61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Порядок заверения рецепта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3326674"/>
            <a:ext cx="2237393" cy="1306286"/>
          </a:xfrm>
          <a:prstGeom prst="roundRect">
            <a:avLst>
              <a:gd name="adj" fmla="val 5263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Варианты заверения выписанного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рецепта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4250" y="1808163"/>
            <a:ext cx="5040000" cy="2180363"/>
          </a:xfrm>
          <a:prstGeom prst="roundRect">
            <a:avLst>
              <a:gd name="adj" fmla="val 7081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 первичном выписывании рецепта на </a:t>
            </a:r>
            <a:r>
              <a:rPr lang="ru-RU" sz="1400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НЛП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рецепт заверяется:</a:t>
            </a:r>
          </a:p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1) подписью и личной печатью врача либо подписью фельдшера (акушерки);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2) подписью руководителя (зам. руководителя) либо лицом, уполномоченным руководителем медицинской организации (с указанием его фамилии, имени, отчества (при наличии);</a:t>
            </a:r>
          </a:p>
          <a:p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печатью медицинской организации либо структурного подразделения медицинской организации "Для рецептов</a:t>
            </a:r>
            <a:r>
              <a:rPr lang="ru-RU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4250" y="4149080"/>
            <a:ext cx="5040000" cy="1944216"/>
          </a:xfrm>
          <a:prstGeom prst="roundRect">
            <a:avLst>
              <a:gd name="adj" fmla="val 1108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 повторном выписывании рецепт заверяется подписью и личной печатью врача фельдшера (акушерки), печатью медицинской организации либо структурного подразделения медицинской организации "Для рецептов" с указанием в левом верхнем углу рецепта надписи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"Повторно".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5" idx="3"/>
          </p:cNvCxnSpPr>
          <p:nvPr/>
        </p:nvCxnSpPr>
        <p:spPr>
          <a:xfrm>
            <a:off x="2777143" y="3979817"/>
            <a:ext cx="565213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6" idx="1"/>
            <a:endCxn id="7" idx="1"/>
          </p:cNvCxnSpPr>
          <p:nvPr/>
        </p:nvCxnSpPr>
        <p:spPr>
          <a:xfrm rot="10800000" flipV="1">
            <a:off x="3564250" y="2898344"/>
            <a:ext cx="12700" cy="2222843"/>
          </a:xfrm>
          <a:prstGeom prst="bentConnector3">
            <a:avLst>
              <a:gd name="adj1" fmla="val 180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39750" y="1711921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458B"/>
                </a:solidFill>
                <a:latin typeface="Calibri" panose="020F0502020204030204" pitchFamily="34" charset="0"/>
              </a:rPr>
              <a:t>7</a:t>
            </a:r>
            <a:endParaRPr lang="ru-RU" dirty="0">
              <a:solidFill>
                <a:srgbClr val="00458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62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Оформление бланка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4559" y="2070199"/>
            <a:ext cx="4754882" cy="840553"/>
          </a:xfrm>
          <a:prstGeom prst="roundRect">
            <a:avLst>
              <a:gd name="adj" fmla="val 10623"/>
            </a:avLst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7959" tIns="77959" rIns="77959" bIns="779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808080">
                    <a:lumMod val="50000"/>
                  </a:srgbClr>
                </a:solidFill>
                <a:latin typeface="Calibri" panose="020F0502020204030204" pitchFamily="34" charset="0"/>
              </a:rPr>
              <a:t>Конечный этап оформления бланка формы 107/у-НП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382875" y="2963287"/>
            <a:ext cx="378249" cy="315207"/>
          </a:xfrm>
          <a:custGeom>
            <a:avLst/>
            <a:gdLst>
              <a:gd name="connsiteX0" fmla="*/ 0 w 315207"/>
              <a:gd name="connsiteY0" fmla="*/ 75650 h 378249"/>
              <a:gd name="connsiteX1" fmla="*/ 157604 w 315207"/>
              <a:gd name="connsiteY1" fmla="*/ 75650 h 378249"/>
              <a:gd name="connsiteX2" fmla="*/ 157604 w 315207"/>
              <a:gd name="connsiteY2" fmla="*/ 0 h 378249"/>
              <a:gd name="connsiteX3" fmla="*/ 315207 w 315207"/>
              <a:gd name="connsiteY3" fmla="*/ 189125 h 378249"/>
              <a:gd name="connsiteX4" fmla="*/ 157604 w 315207"/>
              <a:gd name="connsiteY4" fmla="*/ 378249 h 378249"/>
              <a:gd name="connsiteX5" fmla="*/ 157604 w 315207"/>
              <a:gd name="connsiteY5" fmla="*/ 302599 h 378249"/>
              <a:gd name="connsiteX6" fmla="*/ 0 w 315207"/>
              <a:gd name="connsiteY6" fmla="*/ 302599 h 378249"/>
              <a:gd name="connsiteX7" fmla="*/ 0 w 315207"/>
              <a:gd name="connsiteY7" fmla="*/ 75650 h 37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207" h="378249">
                <a:moveTo>
                  <a:pt x="252165" y="0"/>
                </a:moveTo>
                <a:lnTo>
                  <a:pt x="252165" y="189125"/>
                </a:lnTo>
                <a:lnTo>
                  <a:pt x="315207" y="189125"/>
                </a:lnTo>
                <a:lnTo>
                  <a:pt x="157603" y="378249"/>
                </a:lnTo>
                <a:lnTo>
                  <a:pt x="0" y="189125"/>
                </a:lnTo>
                <a:lnTo>
                  <a:pt x="63042" y="189125"/>
                </a:lnTo>
                <a:lnTo>
                  <a:pt x="63042" y="0"/>
                </a:lnTo>
                <a:lnTo>
                  <a:pt x="252165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50" tIns="0" rIns="75650" bIns="9456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3331029"/>
            <a:ext cx="6048671" cy="1537061"/>
          </a:xfrm>
          <a:prstGeom prst="roundRect">
            <a:avLst>
              <a:gd name="adj" fmla="val 7854"/>
            </a:avLst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8359" tIns="98359" rIns="98359" bIns="983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На заполненном бланке проставляется </a:t>
            </a:r>
            <a:r>
              <a:rPr lang="ru-RU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штамп медицинской организации</a:t>
            </a:r>
            <a:r>
              <a:rPr lang="ru-RU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 (с указанием полного наименования медицинской организации, ее адреса и телефона) </a:t>
            </a:r>
            <a:r>
              <a:rPr lang="ru-RU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и дата выписки </a:t>
            </a:r>
            <a:r>
              <a:rPr lang="ru-RU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рецепта на наркотический (психотропный) лекарственный препарат.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4382875" y="4920625"/>
            <a:ext cx="378249" cy="315207"/>
          </a:xfrm>
          <a:custGeom>
            <a:avLst/>
            <a:gdLst>
              <a:gd name="connsiteX0" fmla="*/ 0 w 315207"/>
              <a:gd name="connsiteY0" fmla="*/ 75650 h 378249"/>
              <a:gd name="connsiteX1" fmla="*/ 157604 w 315207"/>
              <a:gd name="connsiteY1" fmla="*/ 75650 h 378249"/>
              <a:gd name="connsiteX2" fmla="*/ 157604 w 315207"/>
              <a:gd name="connsiteY2" fmla="*/ 0 h 378249"/>
              <a:gd name="connsiteX3" fmla="*/ 315207 w 315207"/>
              <a:gd name="connsiteY3" fmla="*/ 189125 h 378249"/>
              <a:gd name="connsiteX4" fmla="*/ 157604 w 315207"/>
              <a:gd name="connsiteY4" fmla="*/ 378249 h 378249"/>
              <a:gd name="connsiteX5" fmla="*/ 157604 w 315207"/>
              <a:gd name="connsiteY5" fmla="*/ 302599 h 378249"/>
              <a:gd name="connsiteX6" fmla="*/ 0 w 315207"/>
              <a:gd name="connsiteY6" fmla="*/ 302599 h 378249"/>
              <a:gd name="connsiteX7" fmla="*/ 0 w 315207"/>
              <a:gd name="connsiteY7" fmla="*/ 75650 h 37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207" h="378249">
                <a:moveTo>
                  <a:pt x="252165" y="0"/>
                </a:moveTo>
                <a:lnTo>
                  <a:pt x="252165" y="189125"/>
                </a:lnTo>
                <a:lnTo>
                  <a:pt x="315207" y="189125"/>
                </a:lnTo>
                <a:lnTo>
                  <a:pt x="157603" y="378249"/>
                </a:lnTo>
                <a:lnTo>
                  <a:pt x="0" y="189125"/>
                </a:lnTo>
                <a:lnTo>
                  <a:pt x="63042" y="189125"/>
                </a:lnTo>
                <a:lnTo>
                  <a:pt x="63042" y="0"/>
                </a:lnTo>
                <a:lnTo>
                  <a:pt x="252165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650" tIns="0" rIns="75650" bIns="9456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4559" y="5288367"/>
            <a:ext cx="4754882" cy="840553"/>
          </a:xfrm>
          <a:prstGeom prst="roundRect">
            <a:avLst>
              <a:gd name="adj" fmla="val 8609"/>
            </a:avLst>
          </a:prstGeom>
          <a:solidFill>
            <a:srgbClr val="92D05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77959" tIns="77959" rIns="77959" bIns="77959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Оформленный Бланк вручается пациенту </a:t>
            </a:r>
            <a:br>
              <a:rPr lang="ru-RU" sz="2000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ru-RU" sz="2000" b="1" dirty="0">
                <a:solidFill>
                  <a:srgbClr val="0052A4">
                    <a:lumMod val="50000"/>
                  </a:srgbClr>
                </a:solidFill>
                <a:latin typeface="Calibri" panose="020F0502020204030204" pitchFamily="34" charset="0"/>
              </a:rPr>
              <a:t>либо его доверенному лицу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750" y="188553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52A4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63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Рецептурный бланк Форма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107/у-НП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(Заполняется специалистом аптечной организации)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11. 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 tooltip="Отметка аптечной организации об отпуске ___________________________________"/>
              </a:rPr>
              <a:t>строке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"Отметка аптечной организации об отпуске" ставится отметка аптечной организации об отпуске наркотического (психотропного) лекарственного препарата (с указанием наименования, количества отпущенного наркотического (психотропного) лекарственного препарата и даты его отпуска).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Отметка аптечной организации об отпуске наркотического (психотропного) лекарственного препарата заверяется подписью работника аптечной организации, отпустившего наркотический (психотропный) лекарственный препарат (с указанием его фамилии, имени, отчества (последнее - при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наличии),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 также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круглой печатью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аптечной организации, в оттиске которой должно быть идентифицировано полное наименование аптечной организации.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МЗ РФ от 01.08.2012 г. № 54н ред. от 31.10.2017 № 882н Приложение № 2 пункт 11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97A8-4D2D-4A7F-93A4-C3B37BD666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Основные реквизиты рецептурного </a:t>
            </a:r>
            <a:br>
              <a:rPr lang="ru-RU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бланка формы N 148-1/у-88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19915" y="1470986"/>
            <a:ext cx="4572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Штамп медицинской организации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dirty="0">
                <a:solidFill>
                  <a:srgbClr val="4A24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(с указанием ее наименования, адреса и телефона)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19915" y="2094710"/>
            <a:ext cx="4015395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Отметка категории пациента </a:t>
            </a:r>
            <a:r>
              <a:rPr lang="ru-RU" sz="1400" dirty="0">
                <a:solidFill>
                  <a:srgbClr val="4A24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(детский, взрослый)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0364" y="2391651"/>
            <a:ext cx="193623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Дата выписки рецепта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29075" y="2675299"/>
            <a:ext cx="2449004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Ф.И.О. пациента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полностью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29075" y="2952717"/>
            <a:ext cx="472116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Его возраст </a:t>
            </a:r>
            <a:r>
              <a:rPr lang="ru-RU" sz="1400" dirty="0">
                <a:solidFill>
                  <a:srgbClr val="4A24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(количество полных </a:t>
            </a:r>
            <a:r>
              <a:rPr lang="ru-RU" sz="1400" dirty="0" smtClean="0">
                <a:solidFill>
                  <a:srgbClr val="4A24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лет), 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 не дата рождения</a:t>
            </a:r>
            <a:r>
              <a:rPr lang="ru-RU" sz="1400" b="1" dirty="0">
                <a:solidFill>
                  <a:srgbClr val="D47A9A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540364" y="3264213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Указывается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полный</a:t>
            </a:r>
            <a:r>
              <a:rPr lang="ru-RU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почтовый адрес места жительства </a:t>
            </a:r>
            <a:r>
              <a:rPr lang="ru-RU" sz="1400" dirty="0">
                <a:solidFill>
                  <a:srgbClr val="4A245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(места пребывания или места фактического проживания) </a:t>
            </a:r>
            <a:r>
              <a:rPr 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пациента </a:t>
            </a:r>
            <a:r>
              <a:rPr lang="ru-RU" sz="1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номер </a:t>
            </a: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медицинской карты пациента, получающего медицинскую помощь в амбулаторных условиях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04249" y="4340389"/>
            <a:ext cx="3709862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Ф.И.О. медицинского работника 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(полностью</a:t>
            </a:r>
            <a:r>
              <a:rPr lang="ru-RU" sz="1400" dirty="0">
                <a:solidFill>
                  <a:srgbClr val="D47A9A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4249" y="4609046"/>
            <a:ext cx="3350854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Личная печать медицинского работника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4249" y="49116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Подпись медицинского работника 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должность медицинского работника указывать не нужно</a:t>
            </a: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06497" y="5366752"/>
            <a:ext cx="4572000" cy="34009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действия рецепта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9011" r="50099" b="10626"/>
          <a:stretch/>
        </p:blipFill>
        <p:spPr>
          <a:xfrm>
            <a:off x="380246" y="1303699"/>
            <a:ext cx="4182701" cy="4825498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587400" y="81152"/>
            <a:ext cx="7351166" cy="1095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8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3A7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Основные реквизиты рецептурного </a:t>
            </a:r>
            <a:br>
              <a:rPr lang="ru-RU" sz="2400" dirty="0" smtClean="0">
                <a:solidFill>
                  <a:srgbClr val="3A797D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solidFill>
                  <a:srgbClr val="3A797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бланка формы N 148-1/у-88</a:t>
            </a:r>
            <a:endParaRPr lang="ru-RU" sz="2400" dirty="0">
              <a:solidFill>
                <a:srgbClr val="3A797D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35667" y="6354501"/>
            <a:ext cx="6470248" cy="526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>
              <a:solidFill>
                <a:prstClr val="white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FC430-A5D0-4674-A808-24E27F9463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684" y="1486703"/>
            <a:ext cx="49445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левом верхнем углу проставляется штамп медицинской организации с указанием ее наименования, адреса и телефона. </a:t>
            </a:r>
            <a:endParaRPr lang="ru-RU" sz="1400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</a:pP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ажный </a:t>
            </a: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реквизит, т.к. у фармацевта должна быть </a:t>
            </a:r>
            <a:r>
              <a:rPr lang="ru-RU" sz="1200" b="1" dirty="0" smtClean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связь </a:t>
            </a: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 ЛПУ в случае неправильно выписанного рецепта.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4000" y="2594699"/>
            <a:ext cx="508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Рецепт, </a:t>
            </a:r>
            <a:r>
              <a:rPr 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подписывается </a:t>
            </a: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медицинским работником и заверяется его личной печатью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ru-RU" sz="1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Должность медицинского работника вписывать не нужно)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63999" y="3598568"/>
            <a:ext cx="494453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рецепт заверяется печатью медицинской организации «Для рецептов»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3999" y="4425465"/>
            <a:ext cx="4572000" cy="6334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1400"/>
              </a:lnSpc>
              <a:spcBef>
                <a:spcPct val="0"/>
              </a:spcBef>
            </a:pP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выписке </a:t>
            </a:r>
            <a:r>
              <a:rPr 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препарата </a:t>
            </a:r>
            <a:r>
              <a:rPr lang="ru-RU" sz="1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решению врачебной </a:t>
            </a: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комиссии на обороте рецептурного бланка </a:t>
            </a:r>
            <a:r>
              <a:rPr 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ставится </a:t>
            </a:r>
            <a:r>
              <a:rPr 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отметка (Штамп)» </a:t>
            </a:r>
            <a:endParaRPr lang="ru-RU" sz="1400" b="1" dirty="0" smtClean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19010" r="54257" b="8383"/>
          <a:stretch/>
        </p:blipFill>
        <p:spPr>
          <a:xfrm>
            <a:off x="415452" y="1215421"/>
            <a:ext cx="3648547" cy="497940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1790700" y="291760"/>
            <a:ext cx="6724650" cy="583341"/>
          </a:xfrm>
        </p:spPr>
        <p:txBody>
          <a:bodyPr anchor="t"/>
          <a:lstStyle/>
          <a:p>
            <a:r>
              <a:rPr lang="ru-RU" dirty="0" smtClean="0">
                <a:latin typeface="+mn-lt"/>
              </a:rPr>
              <a:t>Печати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8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Порядок оформления рецептурных бланков Формы №148-1/04 (л)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№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148-1/06 (л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 Оформление рецептурных бланков 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 tooltip="РЕЦЕПТУРНЫЙ БЛАНК"/>
              </a:rPr>
              <a:t>формы N 148-1/у-04(л)</a:t>
            </a: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РЕЦЕПТУРНЫЙ БЛАНК"/>
              </a:rPr>
              <a:t>формы N 148-1/у-06 (л)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включает в себя цифровое кодирование.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п.7 В рецептурных бланках Формы № 148-1/у-04 (л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) и № 148-1/у-04 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л) в графе «дата рождения» указывается дата рождения пациента (число, месяц, год)</a:t>
            </a:r>
          </a:p>
          <a:p>
            <a:pPr marL="0" indent="0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п.19. Корешок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 рецепта, выписанного на рецептурном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бланке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РЕЦЕПТУРНЫЙ БЛАНК"/>
              </a:rPr>
              <a:t>формы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3" tooltip="РЕЦЕПТУРНЫЙ БЛАНК"/>
              </a:rPr>
              <a:t>N 148-1/у-04(л)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  <a:hlinkClick r:id="rId4" tooltip="РЕЦЕПТУРНЫЙ БЛАНК"/>
              </a:rPr>
              <a:t>формы N 148-1/у-06(л)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выдается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пациенту (лицу, его представляющему) в аптечной организации, на корешке делается отметка о наименовании лекарственного препарата, дозировке, количестве, способе применения,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он остается у пациента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(лица, его представляющего).</a:t>
            </a:r>
          </a:p>
          <a:p>
            <a:pPr marL="0" indent="0"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	Приказ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МЗ № 1175н от 20.12.2012 г. в ред. от 31.10.17 г. Приложение № 3 раздел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пункт 5, 7 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19.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53E3-CAE1-4199-9940-BF3D17E8D35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Рецептурный бланк Форма № 148-1у-04 (л)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(Заполняется специалистом аптечной организации)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27037"/>
              </p:ext>
            </p:extLst>
          </p:nvPr>
        </p:nvGraphicFramePr>
        <p:xfrm>
          <a:off x="467544" y="1628799"/>
          <a:ext cx="8136903" cy="498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356"/>
                <a:gridCol w="127248"/>
                <a:gridCol w="1101095"/>
                <a:gridCol w="2252522"/>
                <a:gridCol w="2228682"/>
              </a:tblGrid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Отпущено по рецепту: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Торговое наименование и дозировка: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отпуска: "__" _______ 20     г.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Приготовил: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Проверил: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Отпустил: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--------------------------------------------- (линия отрыва) ---------------------------------------------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Корешок рецептурного бланка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применения: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_____ дней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лекарственного препарата: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приемов в день: ___ раз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052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Дозировка: ________________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1 прием: __________________ ед.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Рецептурный бланк Форма № 148-1у-06 (л)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(Заполняется специалистом аптечной организации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Отпущено по рецепту:</a:t>
            </a:r>
          </a:p>
          <a:p>
            <a:r>
              <a:rPr lang="ru-RU" dirty="0" err="1"/>
              <a:t>Rp</a:t>
            </a:r>
            <a:r>
              <a:rPr lang="ru-RU" dirty="0"/>
              <a:t>:                                    Дата отпуска _______________________</a:t>
            </a:r>
          </a:p>
          <a:p>
            <a:r>
              <a:rPr lang="ru-RU" dirty="0"/>
              <a:t>___________________________________    Код лекарственного</a:t>
            </a:r>
          </a:p>
          <a:p>
            <a:r>
              <a:rPr lang="ru-RU" dirty="0"/>
              <a:t>___________________________________    препарата __________________________</a:t>
            </a:r>
          </a:p>
          <a:p>
            <a:r>
              <a:rPr lang="ru-RU" dirty="0" err="1"/>
              <a:t>D.t.d</a:t>
            </a:r>
            <a:r>
              <a:rPr lang="ru-RU" dirty="0"/>
              <a:t>.                                 Торговое наименование ______________</a:t>
            </a:r>
          </a:p>
          <a:p>
            <a:r>
              <a:rPr lang="ru-RU" dirty="0"/>
              <a:t>Дозировка _________________________    ____________________________________</a:t>
            </a:r>
          </a:p>
          <a:p>
            <a:r>
              <a:rPr lang="ru-RU" dirty="0"/>
              <a:t>Количество единиц _________________    ____________________________________</a:t>
            </a:r>
          </a:p>
          <a:p>
            <a:r>
              <a:rPr lang="ru-RU" dirty="0" err="1"/>
              <a:t>Signa</a:t>
            </a:r>
            <a:r>
              <a:rPr lang="ru-RU" dirty="0"/>
              <a:t> _____________________________    Количество _________________________</a:t>
            </a:r>
          </a:p>
          <a:p>
            <a:r>
              <a:rPr lang="ru-RU" dirty="0"/>
              <a:t>Подпись лечащего врача ____________    На общую сумму _____________________</a:t>
            </a:r>
          </a:p>
          <a:p>
            <a:r>
              <a:rPr lang="ru-RU" dirty="0"/>
              <a:t>и личная печать лечащего врача ____    ____________________________________</a:t>
            </a:r>
          </a:p>
          <a:p>
            <a:r>
              <a:rPr lang="ru-RU" dirty="0"/>
              <a:t>                                                           М.П.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A966-9279-4E26-8694-40FD542699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64875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/>
              <a:t>Следствие </a:t>
            </a:r>
            <a:r>
              <a:rPr lang="ru-RU" sz="2800" dirty="0" err="1" smtClean="0"/>
              <a:t>зарегулированности</a:t>
            </a:r>
            <a:r>
              <a:rPr lang="ru-RU" sz="2800" dirty="0" smtClean="0"/>
              <a:t> в сфере легального оборота наркотических средств для медицинского применения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33300"/>
            <a:ext cx="8229600" cy="3792867"/>
          </a:xfrm>
          <a:ln w="38100">
            <a:solidFill>
              <a:schemeClr val="tx1"/>
            </a:solidFill>
          </a:ln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Перегиб в ужесточении правил назначения и  усилении контроля в сфере легального оборота привели к резкому снижения потребления наркотических лекарственных препаратов больным, которые в них нуждались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Пометки при  оформлении рецептов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Arial"/>
                <a:ea typeface="Times New Roman"/>
              </a:rPr>
              <a:t>	</a:t>
            </a:r>
            <a:r>
              <a:rPr lang="ru-RU" sz="1600" dirty="0" smtClean="0">
                <a:effectLst/>
                <a:latin typeface="Arial"/>
                <a:ea typeface="Times New Roman"/>
              </a:rPr>
              <a:t>15. Количество выписываемых наркотических и психотропных лекарственных препаратов </a:t>
            </a:r>
            <a:r>
              <a:rPr lang="ru-RU" sz="16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списков II и III Перечня, </a:t>
            </a:r>
            <a:r>
              <a:rPr lang="ru-RU" sz="1600" dirty="0" smtClean="0">
                <a:solidFill>
                  <a:srgbClr val="7030A0"/>
                </a:solidFill>
                <a:effectLst/>
                <a:latin typeface="Arial"/>
                <a:ea typeface="Times New Roman"/>
              </a:rPr>
              <a:t>иных лекарственных препаратов, подлежащих предметно-количественному учету</a:t>
            </a:r>
            <a:r>
              <a:rPr lang="ru-RU" sz="1600" dirty="0" smtClean="0">
                <a:effectLst/>
                <a:latin typeface="Arial"/>
                <a:ea typeface="Times New Roman"/>
              </a:rPr>
              <a:t>, при оказании пациентам, первичной медико-санитарной помощи и паллиативной медицинской помощи может быть увеличено не более чем в 2 раза по сравнению с количеством, установленным приложениями № 1 и № 2 к настоящему Порядку.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1600" dirty="0">
                <a:latin typeface="Arial"/>
                <a:ea typeface="Times New Roman"/>
              </a:rPr>
              <a:t>	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spcBef>
                <a:spcPts val="1000"/>
              </a:spcBef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. Рецепты на производные барбитуровой кислоты, комбинированные лекарственные препараты, содержащие кодеин (его соли), иные комбинированные лекарственные препараты, подлежащие предметно-количественному учету, лекарственные препараты, обладающие анаболической активностью в соответствии с основным фармакологическим действием, для лечения пациентов с хроническими заболеваниями могут выписываться на курс лечения до 60 дней.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endParaRPr lang="ru-RU" sz="1700" dirty="0" smtClean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100" dirty="0" smtClean="0">
                <a:effectLst/>
                <a:latin typeface="Arial"/>
                <a:ea typeface="Times New Roman"/>
              </a:rPr>
              <a:t>	</a:t>
            </a:r>
            <a:r>
              <a:rPr lang="ru-RU" sz="1700" dirty="0" smtClean="0">
                <a:effectLst/>
                <a:latin typeface="Arial"/>
                <a:ea typeface="Times New Roman"/>
              </a:rPr>
              <a:t>В этих случаях</a:t>
            </a:r>
            <a:r>
              <a:rPr lang="ru-RU" sz="1700" dirty="0">
                <a:latin typeface="Arial"/>
                <a:ea typeface="Times New Roman"/>
              </a:rPr>
              <a:t> </a:t>
            </a:r>
            <a:r>
              <a:rPr lang="ru-RU" sz="1700" dirty="0" smtClean="0">
                <a:latin typeface="Arial"/>
                <a:ea typeface="Times New Roman"/>
              </a:rPr>
              <a:t>на рецепте</a:t>
            </a:r>
            <a:r>
              <a:rPr lang="ru-RU" sz="1700" dirty="0" smtClean="0">
                <a:effectLst/>
                <a:latin typeface="Arial"/>
                <a:ea typeface="Times New Roman"/>
              </a:rPr>
              <a:t> производится </a:t>
            </a:r>
            <a:r>
              <a:rPr lang="ru-RU" sz="17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надпись "По специальному назначению"</a:t>
            </a:r>
            <a:r>
              <a:rPr lang="ru-RU" sz="1700" dirty="0" smtClean="0">
                <a:effectLst/>
                <a:latin typeface="Arial"/>
                <a:ea typeface="Times New Roman"/>
              </a:rPr>
              <a:t>, отдельно скрепленная подписью медицинского работника и печатью медицинской организации "Для рецептов".</a:t>
            </a:r>
          </a:p>
          <a:p>
            <a:pPr marL="0" indent="0">
              <a:buNone/>
            </a:pPr>
            <a:r>
              <a:rPr lang="ru-RU" sz="2100" dirty="0" smtClean="0"/>
              <a:t>		</a:t>
            </a:r>
          </a:p>
          <a:p>
            <a:pPr marL="0" indent="0">
              <a:buNone/>
            </a:pPr>
            <a:r>
              <a:rPr lang="ru-RU" sz="2100" dirty="0"/>
              <a:t>	</a:t>
            </a:r>
            <a:r>
              <a:rPr lang="ru-RU" sz="2100" dirty="0" smtClean="0"/>
              <a:t>Приказ МЗ России « 1175 н от 20.12 12 ред. от 31.10.17 г.</a:t>
            </a:r>
            <a:endParaRPr lang="ru-RU" sz="21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776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Пометки при  оформлении рецептов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18. При выписке лекарственного препарата по решению врачебной комиссии на обороте рецептурного бланка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file" tooltip="РЕЦЕПТУРНЫЙ БЛАНК &lt;*&gt;"/>
              </a:rPr>
              <a:t>формы N 107-1/у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 tooltip="РЕЦЕПТУРНЫЙ БЛАНК"/>
              </a:rPr>
              <a:t>формы N 148-1/у-88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 tooltip="РЕЦЕПТУРНЫЙ БЛАНК"/>
              </a:rPr>
              <a:t>формы N 148-1/у-04(л)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 tooltip="РЕЦЕПТУРНЫЙ БЛАНК"/>
              </a:rPr>
              <a:t>формы N 148-1/у-06(л)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ставится специальная отметка (штамп).</a:t>
            </a:r>
          </a:p>
          <a:p>
            <a:r>
              <a:rPr lang="ru-RU" b="1" dirty="0"/>
              <a:t>22. Рецепты на лекарственные препараты, выписанные на рецептурных бланках </a:t>
            </a:r>
            <a:r>
              <a:rPr lang="ru-RU" b="1" dirty="0">
                <a:hlinkClick r:id="rId2" action="ppaction://hlinkfile" tooltip="РЕЦЕПТУРНЫЙ БЛАНК &lt;*&gt;"/>
              </a:rPr>
              <a:t>формы N 107-1/у</a:t>
            </a:r>
            <a:r>
              <a:rPr lang="ru-RU" b="1" dirty="0"/>
              <a:t>, действительны в течение 60 дней со дня выписывания.</a:t>
            </a:r>
            <a:endParaRPr lang="ru-RU" dirty="0"/>
          </a:p>
          <a:p>
            <a:r>
              <a:rPr lang="ru-RU" b="1" dirty="0"/>
              <a:t>(в ред. Приказа Минздрава России от 30.06.2015 N 386н)</a:t>
            </a:r>
            <a:endParaRPr lang="ru-RU" dirty="0"/>
          </a:p>
          <a:p>
            <a:r>
              <a:rPr lang="ru-RU" b="1" dirty="0"/>
              <a:t>При выписывании медицинским работником рецептов на готовые лекарственные препараты и лекарственные препараты индивидуального изготовления пациентам с хроническими заболеваниями на рецептурных бланках </a:t>
            </a:r>
            <a:r>
              <a:rPr lang="ru-RU" b="1" dirty="0">
                <a:hlinkClick r:id="rId2" action="ppaction://hlinkfile" tooltip="РЕЦЕПТУРНЫЙ БЛАНК &lt;*&gt;"/>
              </a:rPr>
              <a:t>формы N 107-1/у</a:t>
            </a:r>
            <a:r>
              <a:rPr lang="ru-RU" b="1" dirty="0"/>
              <a:t> разрешается устанавливать срок действия рецепта в пределах до одного года и превышать рекомендуемое количество лекарственного препарата для выписывания на один рецепт, установленное </a:t>
            </a:r>
            <a:r>
              <a:rPr lang="ru-RU" b="1" dirty="0">
                <a:hlinkClick r:id="rId6" action="ppaction://hlinkfile" tooltip="РЕКОМЕНДОВАННОЕ КОЛИЧЕСТВО"/>
              </a:rPr>
              <a:t>приложением N 2</a:t>
            </a:r>
            <a:r>
              <a:rPr lang="ru-RU" b="1" dirty="0"/>
              <a:t> к настоящему Порядку.</a:t>
            </a:r>
            <a:endParaRPr lang="ru-RU" dirty="0"/>
          </a:p>
          <a:p>
            <a:r>
              <a:rPr lang="ru-RU" b="1"/>
              <a:t>При выписывании таких рецептов медицинский работник делает пометку "Пациенту с хроническим заболеванием", указывает срок действия рецепта и периодичность отпуска лекарственных препаратов из аптечной организации или индивидуальным предпринимателем, имеющим лицензию на фармацевтическую деятельность (еженедельно, ежемесячно и иные периоды), заверяет это указание своей подписью и личной печатью, а также печатью медицинской организации "Для рецептов".</a:t>
            </a:r>
            <a:endParaRPr lang="ru-RU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56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/>
                <a:ea typeface="Times New Roman"/>
              </a:rPr>
              <a:t>Сроки </a:t>
            </a:r>
            <a:r>
              <a:rPr lang="ru-RU" sz="3200" b="1" dirty="0">
                <a:latin typeface="Arial"/>
                <a:ea typeface="Times New Roman"/>
              </a:rPr>
              <a:t>действия </a:t>
            </a:r>
            <a:r>
              <a:rPr lang="ru-RU" sz="3200" b="1" dirty="0" smtClean="0">
                <a:latin typeface="Arial"/>
                <a:ea typeface="Times New Roman"/>
              </a:rPr>
              <a:t>рецептов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200" b="1" dirty="0" smtClean="0">
                <a:latin typeface="Arial"/>
                <a:ea typeface="Times New Roman"/>
              </a:rPr>
              <a:t>Срок </a:t>
            </a:r>
            <a:r>
              <a:rPr lang="ru-RU" sz="2200" b="1" dirty="0">
                <a:latin typeface="Arial"/>
                <a:ea typeface="Times New Roman"/>
              </a:rPr>
              <a:t>действия рецепта, выписанного на рецептурном бланке </a:t>
            </a:r>
            <a:endParaRPr lang="ru-RU" sz="2200" dirty="0">
              <a:latin typeface="Arial"/>
              <a:ea typeface="Times New Roman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FF0000"/>
                </a:solidFill>
                <a:latin typeface="Arial"/>
                <a:ea typeface="Times New Roman"/>
              </a:rPr>
              <a:t>Формы № 107-1у-НП (15 дней)</a:t>
            </a:r>
            <a:endParaRPr lang="ru-RU" sz="2200" dirty="0">
              <a:latin typeface="Arial"/>
              <a:ea typeface="Times New Roman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Arial"/>
                <a:ea typeface="Times New Roman"/>
                <a:hlinkClick r:id="rId2" action="ppaction://hlinkfile" tooltip="РЕЦЕПТУРНЫЙ БЛАНК"/>
              </a:rPr>
              <a:t>формы N 148-1/у-88</a:t>
            </a:r>
            <a:r>
              <a:rPr lang="ru-RU" sz="2200" b="1" dirty="0">
                <a:latin typeface="Arial"/>
                <a:ea typeface="Times New Roman"/>
              </a:rPr>
              <a:t> (15 дней), </a:t>
            </a:r>
            <a:endParaRPr lang="ru-RU" sz="2200" dirty="0">
              <a:latin typeface="Arial"/>
              <a:ea typeface="Times New Roman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Arial"/>
                <a:ea typeface="Times New Roman"/>
                <a:hlinkClick r:id="rId3" action="ppaction://hlinkfile" tooltip="РЕЦЕПТУРНЫЙ БЛАНК &lt;*&gt;"/>
              </a:rPr>
              <a:t>формы N 107-1/у</a:t>
            </a:r>
            <a:r>
              <a:rPr lang="ru-RU" sz="2200" b="1" dirty="0">
                <a:latin typeface="Arial"/>
                <a:ea typeface="Times New Roman"/>
              </a:rPr>
              <a:t> (60 дней, до 1 года), </a:t>
            </a:r>
            <a:endParaRPr lang="ru-RU" sz="2200" dirty="0">
              <a:latin typeface="Arial"/>
              <a:ea typeface="Times New Roman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00FF"/>
                </a:solidFill>
                <a:latin typeface="Arial"/>
                <a:ea typeface="Times New Roman"/>
                <a:hlinkClick r:id="rId4" action="ppaction://hlinkfile" tooltip="РЕЦЕПТУРНЫЙ БЛАНК"/>
              </a:rPr>
              <a:t>формы N 148-1/у-04(л)</a:t>
            </a:r>
            <a:r>
              <a:rPr lang="ru-RU" sz="2200" b="1" dirty="0">
                <a:latin typeface="Arial"/>
                <a:ea typeface="Times New Roman"/>
              </a:rPr>
              <a:t> и </a:t>
            </a:r>
            <a:r>
              <a:rPr lang="ru-RU" sz="2200" b="1" dirty="0">
                <a:solidFill>
                  <a:srgbClr val="0000FF"/>
                </a:solidFill>
                <a:latin typeface="Arial"/>
                <a:ea typeface="Times New Roman"/>
                <a:hlinkClick r:id="rId5" action="ppaction://hlinkfile" tooltip="РЕЦЕПТУРНЫЙ БЛАНК"/>
              </a:rPr>
              <a:t>формы N 148-1/у-06(л)</a:t>
            </a:r>
            <a:r>
              <a:rPr lang="ru-RU" sz="2200" b="1" dirty="0">
                <a:latin typeface="Arial"/>
                <a:ea typeface="Times New Roman"/>
              </a:rPr>
              <a:t> (15 дней, 30 дней, 90 дней) указывается путем зачеркивания или подчеркивания.</a:t>
            </a:r>
            <a:endParaRPr lang="ru-RU" sz="2200" dirty="0">
              <a:latin typeface="Arial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D4A2-B30C-4C17-9A5F-E74739AD0C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2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6375"/>
            <a:ext cx="7186488" cy="950377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sz="3600" dirty="0" smtClean="0">
                <a:solidFill>
                  <a:srgbClr val="FF0000"/>
                </a:solidFill>
              </a:rPr>
              <a:t>Запрещается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выписывать рецепты: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(</a:t>
            </a:r>
            <a:r>
              <a:rPr lang="ru-RU" sz="2000" dirty="0" smtClean="0">
                <a:solidFill>
                  <a:srgbClr val="002060"/>
                </a:solidFill>
              </a:rPr>
              <a:t>приказ МЗ РФ от 20.12.2012 г. №1175н в ред. от 30.06. 2015 г.)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DF417-4226-4B55-B10B-1586FBC15C77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73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539750" y="1700808"/>
            <a:ext cx="8064500" cy="458093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44500" indent="81280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Медицинским работникам в медицинских организациях:</a:t>
            </a:r>
          </a:p>
          <a:p>
            <a:pPr lvl="1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отсутствии медицинских показаний;</a:t>
            </a:r>
          </a:p>
          <a:p>
            <a:pPr lvl="1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лекарственные препараты, не зарегистрированные на территории Российской Федерации;</a:t>
            </a:r>
          </a:p>
          <a:p>
            <a:pPr lvl="1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лекарственные препараты, которые в соответствии с инструкцией по медицинскому применению используются только в медицинских организациях;</a:t>
            </a:r>
          </a:p>
          <a:p>
            <a:pPr lvl="1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наркотические средства и психотропные вещества, внесенные в Список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для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 наркомании;</a:t>
            </a:r>
          </a:p>
          <a:p>
            <a:pPr marL="808038" indent="-360363" defTabSz="719138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	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ндивидуальными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предпринимателями,, на наркотические средства и психотропные вещества, внесенные в списки II и III Перечня </a:t>
            </a:r>
          </a:p>
          <a:p>
            <a:pPr marL="274638" indent="-274638">
              <a:buNone/>
            </a:pPr>
            <a:r>
              <a:rPr lang="ru-RU" dirty="0" smtClean="0"/>
              <a:t>		</a:t>
            </a:r>
          </a:p>
          <a:p>
            <a:pPr marL="274638" indent="-274638">
              <a:buNone/>
            </a:pP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	</a:t>
            </a:r>
            <a:r>
              <a:rPr lang="ru-RU" sz="1900" dirty="0" smtClean="0">
                <a:solidFill>
                  <a:schemeClr val="tx1">
                    <a:lumMod val="50000"/>
                  </a:schemeClr>
                </a:solidFill>
              </a:rPr>
              <a:t>	При </a:t>
            </a:r>
            <a:r>
              <a:rPr lang="ru-RU" sz="1900" dirty="0">
                <a:solidFill>
                  <a:schemeClr val="tx1">
                    <a:lumMod val="50000"/>
                  </a:schemeClr>
                </a:solidFill>
              </a:rPr>
              <a:t>выписывании рецепта запрещается превышать предельно допустимое количество лекарственного препарата для выписывания на один рецепт, установленное приложением N 1 к настоящему Порядку, </a:t>
            </a:r>
            <a:endParaRPr lang="ru-RU" dirty="0"/>
          </a:p>
          <a:p>
            <a:pPr indent="0">
              <a:buNone/>
            </a:pPr>
            <a:r>
              <a:rPr lang="ru-RU" dirty="0" smtClean="0"/>
              <a:t>	Аптечным</a:t>
            </a:r>
            <a:r>
              <a:rPr lang="ru-RU" dirty="0"/>
              <a:t>, медицинским и обособленным подразделениям медицинских организаций, расположенным в сельских и удаленных от населенных пунктов местностях, </a:t>
            </a:r>
            <a:r>
              <a:rPr lang="ru-RU" b="1" dirty="0">
                <a:solidFill>
                  <a:srgbClr val="FF0000"/>
                </a:solidFill>
              </a:rPr>
              <a:t>запрещается</a:t>
            </a:r>
            <a:r>
              <a:rPr lang="ru-RU" dirty="0"/>
              <a:t> отпускать наркотические и психотропные лекарственные препараты выписанные более 15 дней назад.</a:t>
            </a:r>
          </a:p>
          <a:p>
            <a:endParaRPr lang="ru-RU" dirty="0" smtClean="0"/>
          </a:p>
          <a:p>
            <a:pPr marL="444500" indent="812800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Съезд национальной фармацевтической палаты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	Более 54% пациентов покупают рецептурные препараты без рецепта.</a:t>
            </a:r>
          </a:p>
          <a:p>
            <a:pPr marL="0" indent="0">
              <a:buNone/>
            </a:pPr>
            <a:r>
              <a:rPr lang="ru-RU" sz="2000" dirty="0" smtClean="0"/>
              <a:t>	Врачи не выписывают рецепты или делают это на клочке бумаги с накарябанными на них </a:t>
            </a:r>
            <a:r>
              <a:rPr lang="ru-RU" sz="2000" dirty="0" err="1" smtClean="0"/>
              <a:t>полуразборчивым</a:t>
            </a:r>
            <a:r>
              <a:rPr lang="ru-RU" sz="2000" dirty="0" smtClean="0"/>
              <a:t> почерком названиями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b="1" dirty="0"/>
              <a:t>По их мнению, у врачей нет ни знаний, ни сил, ни времени на эту процедуру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	«Представители аптек выступили с заявлением о готовности самостоятельно выписывать рецепты на рецептурные препараты с </a:t>
            </a:r>
            <a:r>
              <a:rPr lang="ru-RU" sz="2000" dirty="0"/>
              <a:t>МНН и на латинском языке»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	«Разработать правила отпуска лекарств по неправильно выписанным рецептам, чтобы оградить аптеки от штрафов»</a:t>
            </a:r>
          </a:p>
          <a:p>
            <a:pPr marL="0" indent="0">
              <a:buNone/>
            </a:pPr>
            <a:r>
              <a:rPr lang="ru-RU" sz="2000" dirty="0" smtClean="0"/>
              <a:t>	«Выход – брать у покупателей расписку о том, то он болен, был у врача, который выписал ему рецептурный препарат. Прикреплять к расписке клочок бумажки из поликлиники и предъявлять его в ходе проверок»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550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Ответ на эти предложения Росздравнадзора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/>
              <a:t>В настоящий момент в первом чтении принят законопроект, в котором предполагается при нарушении правил выписки препаратов применять к медицинским работникам административное наказание</a:t>
            </a:r>
          </a:p>
          <a:p>
            <a:pPr marL="0" indent="0" algn="ctr">
              <a:buNone/>
            </a:pPr>
            <a:r>
              <a:rPr lang="ru-RU" b="1" dirty="0" smtClean="0"/>
              <a:t>Не</a:t>
            </a:r>
            <a:r>
              <a:rPr lang="ru-RU" dirty="0" smtClean="0"/>
              <a:t> </a:t>
            </a:r>
            <a:r>
              <a:rPr lang="ru-RU" b="1" dirty="0"/>
              <a:t>губите</a:t>
            </a:r>
            <a:r>
              <a:rPr lang="ru-RU" dirty="0"/>
              <a:t> </a:t>
            </a:r>
            <a:r>
              <a:rPr lang="ru-RU" b="1" dirty="0"/>
              <a:t>мужики</a:t>
            </a:r>
            <a:r>
              <a:rPr lang="ru-RU" dirty="0"/>
              <a:t>, </a:t>
            </a:r>
            <a:r>
              <a:rPr lang="ru-RU" b="1" dirty="0"/>
              <a:t>не</a:t>
            </a:r>
            <a:r>
              <a:rPr lang="ru-RU" dirty="0"/>
              <a:t> </a:t>
            </a:r>
            <a:r>
              <a:rPr lang="ru-RU" b="1" dirty="0"/>
              <a:t>губите</a:t>
            </a:r>
            <a:r>
              <a:rPr lang="ru-RU" dirty="0"/>
              <a:t>!</a:t>
            </a:r>
          </a:p>
          <a:p>
            <a:pPr marL="0" indent="0" algn="ctr">
              <a:buNone/>
            </a:pPr>
            <a:r>
              <a:rPr lang="ru-RU" dirty="0"/>
              <a:t>Не рубите дерева, не рубите!</a:t>
            </a:r>
          </a:p>
          <a:p>
            <a:pPr marL="0" indent="0" algn="ctr">
              <a:buNone/>
            </a:pPr>
            <a:r>
              <a:rPr lang="ru-RU" dirty="0"/>
              <a:t>Ради гнездышка грача,</a:t>
            </a:r>
          </a:p>
          <a:p>
            <a:pPr marL="0" indent="0" algn="ctr">
              <a:buNone/>
            </a:pPr>
            <a:r>
              <a:rPr lang="ru-RU" dirty="0"/>
              <a:t>Не рубите сгоряча!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775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24036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наркотических средств и психотропных веществ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080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 требований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39 ФЗ "О наркотических средствах …" и порядка ведения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журналов регистрации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Нормативные акты</a:t>
            </a:r>
          </a:p>
          <a:p>
            <a:pPr marL="22860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Правила регистрации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операций, связанных с обращением наркотических и психотропных лекарственных средств</a:t>
            </a:r>
            <a:r>
              <a:rPr lang="ru-RU" sz="2000" dirty="0">
                <a:solidFill>
                  <a:srgbClr val="3A797D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включенных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осуществляется в специальных журналах по форме, утвержденной постановлением Правительства Российской Федерации от 4 ноября 2006 г. N 644</a:t>
            </a:r>
            <a:r>
              <a:rPr lang="ru-RU" sz="2000" dirty="0">
                <a:solidFill>
                  <a:srgbClr val="3A797D">
                    <a:lumMod val="5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ред. от 10.11.2017 г. № 1353</a:t>
            </a:r>
          </a:p>
          <a:p>
            <a:pPr marL="22860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endParaRPr lang="ru-RU" sz="2000" dirty="0">
              <a:solidFill>
                <a:srgbClr val="3A797D">
                  <a:lumMod val="50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Порядок приема неиспользованных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наркотических средств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родственников умерших больных осуществляется в соответствии с приказом МЗ РФ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15.01.16 г.  № 23н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/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800" dirty="0" smtClean="0">
                <a:effectLst/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800" dirty="0" smtClean="0">
                <a:effectLst/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/>
            </a:r>
            <a:br>
              <a:rPr lang="ru-RU" sz="1800" dirty="0" smtClean="0">
                <a:effectLst/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Courier New"/>
                <a:cs typeface="Courier New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Courier New"/>
                <a:cs typeface="Courier New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/>
                <a:ea typeface="Courier New"/>
                <a:cs typeface="Courier New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/>
                <a:ea typeface="Courier New"/>
                <a:cs typeface="Courier New"/>
              </a:rPr>
            </a:br>
            <a:r>
              <a:rPr lang="ru-RU" sz="1600" dirty="0" smtClean="0"/>
              <a:t>___</a:t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Форма </a:t>
            </a:r>
            <a:r>
              <a:rPr lang="ru-RU" sz="1600" dirty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специального журнала регистрации операций, связанных с оборотом наркотических средств и психотропных веществ </a:t>
            </a:r>
            <a:r>
              <a:rPr lang="ru-RU" sz="1600" dirty="0" smtClean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 ред. ПП РФ от 10.11. 2017 г. N 1353) </a:t>
            </a:r>
            <a:br>
              <a:rPr lang="ru-RU" sz="1600" dirty="0"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Вступила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ourier New"/>
                <a:cs typeface="Arial" panose="020B0604020202020204" pitchFamily="34" charset="0"/>
              </a:rPr>
              <a:t>в силу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 января 2018 года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Courier New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Courier New"/>
              </a:rPr>
            </a:br>
            <a:r>
              <a:rPr lang="ru-RU" sz="1600" dirty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наименование юридического лица)</a:t>
            </a:r>
            <a:br>
              <a:rPr lang="ru-RU" sz="1600" dirty="0"/>
            </a:br>
            <a:r>
              <a:rPr lang="ru-RU" sz="1600" dirty="0" smtClean="0"/>
              <a:t>ЖУРНАЛ   </a:t>
            </a:r>
            <a:r>
              <a:rPr lang="ru-RU" sz="1600" dirty="0"/>
              <a:t>регистрации </a:t>
            </a:r>
            <a:r>
              <a:rPr lang="ru-RU" sz="1600" dirty="0" smtClean="0"/>
              <a:t>операций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____________________________________________________________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          (наркотическое средство (психотропное вещество)</a:t>
            </a:r>
            <a:br>
              <a:rPr lang="ru-RU" sz="1600" dirty="0"/>
            </a:br>
            <a:r>
              <a:rPr lang="ru-RU" sz="1600" dirty="0"/>
              <a:t>       ____________________________________________________________</a:t>
            </a:r>
            <a:br>
              <a:rPr lang="ru-RU" sz="1600" dirty="0"/>
            </a:br>
            <a:r>
              <a:rPr lang="ru-RU" sz="1600" dirty="0"/>
              <a:t>          (название, дозировка, форма выпуска, </a:t>
            </a:r>
            <a:r>
              <a:rPr lang="ru-RU" sz="1600" b="1" dirty="0"/>
              <a:t>единица измерения</a:t>
            </a:r>
            <a:r>
              <a:rPr lang="ru-RU" sz="1600" dirty="0"/>
              <a:t>)</a:t>
            </a:r>
            <a:br>
              <a:rPr lang="ru-RU" sz="1600" dirty="0"/>
            </a:b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42129"/>
              </p:ext>
            </p:extLst>
          </p:nvPr>
        </p:nvGraphicFramePr>
        <p:xfrm>
          <a:off x="1466542" y="3056363"/>
          <a:ext cx="6210935" cy="1668780"/>
        </p:xfrm>
        <a:graphic>
          <a:graphicData uri="http://schemas.openxmlformats.org/drawingml/2006/table">
            <a:tbl>
              <a:tblPr firstRow="1" firstCol="1" bandRow="1"/>
              <a:tblGrid>
                <a:gridCol w="490855"/>
                <a:gridCol w="454373"/>
                <a:gridCol w="527337"/>
                <a:gridCol w="490855"/>
                <a:gridCol w="691515"/>
                <a:gridCol w="1113790"/>
                <a:gridCol w="1113790"/>
                <a:gridCol w="604520"/>
                <a:gridCol w="723900"/>
              </a:tblGrid>
              <a:tr h="151907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Остаток на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первый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рабочий день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 с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остатком за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месяц –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приходу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наименование,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дата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приходного 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документа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фамилия,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инициалы,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подпись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ответственного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приход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месяц - всего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14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141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41155"/>
              </p:ext>
            </p:extLst>
          </p:nvPr>
        </p:nvGraphicFramePr>
        <p:xfrm>
          <a:off x="1475656" y="4815800"/>
          <a:ext cx="6282944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429819"/>
                <a:gridCol w="539888"/>
                <a:gridCol w="899602"/>
                <a:gridCol w="539254"/>
                <a:gridCol w="723235"/>
                <a:gridCol w="723235"/>
                <a:gridCol w="809515"/>
                <a:gridCol w="809515"/>
                <a:gridCol w="808881"/>
              </a:tblGrid>
              <a:tr h="154303">
                <a:tc gridSpan="6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Остаток на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последний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рабочий день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месяца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Фактический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остаток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на последний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рабочий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день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месяца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Отметка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Инвентари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зации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90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номер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операции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расходу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наименование,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N и дата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расходного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документа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фамилия,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инициалы,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подпись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ответственного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 за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месяц – 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65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ourier New"/>
                          <a:cs typeface="Courier New"/>
                        </a:rPr>
                        <a:t>17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3"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356B-71AD-4CDA-9F97-355F49E353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455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ru-RU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							ПП РФ </a:t>
            </a:r>
            <a: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 10.11.17 г. № 1353 в правила ведения журналов регистрации НС и ПВ внесены изменения</a:t>
            </a:r>
            <a:br>
              <a:rPr lang="ru-RU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80728"/>
            <a:ext cx="8712968" cy="5400600"/>
          </a:xfr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Arial"/>
                <a:ea typeface="Times New Roman"/>
              </a:rPr>
              <a:t>	</a:t>
            </a:r>
            <a:r>
              <a:rPr lang="ru-RU" sz="1200" dirty="0" smtClean="0">
                <a:latin typeface="Arial"/>
                <a:ea typeface="Times New Roman"/>
              </a:rPr>
              <a:t>	</a:t>
            </a:r>
          </a:p>
          <a:p>
            <a:pPr indent="0" algn="just">
              <a:lnSpc>
                <a:spcPts val="2000"/>
              </a:lnSpc>
              <a:spcAft>
                <a:spcPts val="0"/>
              </a:spcAft>
              <a:buNone/>
            </a:pPr>
            <a:r>
              <a:rPr lang="ru-RU" sz="64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Уточнены формулировки в графах журнала регистрации</a:t>
            </a:r>
            <a:endParaRPr lang="ru-RU" sz="6400" dirty="0" smtClean="0">
              <a:solidFill>
                <a:schemeClr val="tx1"/>
              </a:solidFill>
              <a:latin typeface="Arial"/>
              <a:ea typeface="Times New Roman"/>
            </a:endParaRP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700" dirty="0" smtClean="0">
                <a:solidFill>
                  <a:schemeClr val="tx1"/>
                </a:solidFill>
                <a:latin typeface="Arial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6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 ЮЛ, а также их подразделения, обязаны вести журналы регистрации по форме согласно приложению № 1   на бумажном носителе </a:t>
            </a:r>
            <a:r>
              <a:rPr lang="ru-RU" sz="6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или в электронной форме.</a:t>
            </a:r>
          </a:p>
          <a:p>
            <a:pPr indent="0">
              <a:buNone/>
            </a:pPr>
            <a:r>
              <a:rPr lang="ru-RU" sz="6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indent="0">
              <a:buNone/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sz="6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5.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единицы учета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изменении количества и состояния наркотических средств и психотропных веществ </a:t>
            </a:r>
            <a:r>
              <a:rPr lang="ru-RU" sz="6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определяется руководителем ЮЛ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с учетом формы выпуска соответствующего НС и ПВ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8. Записи в журналах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производятся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лицом, ответственным за их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ведение,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с периодичностью, устанавливаемой руководителем юридического лица, но не реже одного раза в течение дня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основании документов, подтверждающих совершение этих операций.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12. Запись в журналах регистрации каждой проведенной операции заверяется подписью, </a:t>
            </a:r>
            <a:r>
              <a:rPr lang="ru-RU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усиленной квалифицированной электронной подписью</a:t>
            </a:r>
            <a:r>
              <a:rPr lang="ru-RU" sz="6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лица, ответственного за их ведение и хранение, с указанием фамилии и инициалов</a:t>
            </a:r>
          </a:p>
          <a:p>
            <a:pPr indent="0">
              <a:buNone/>
            </a:pPr>
            <a:r>
              <a:rPr lang="ru-RU" sz="64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</a:p>
          <a:p>
            <a:pPr marL="355600" indent="-355600" defTabSz="901700">
              <a:buClr>
                <a:srgbClr val="0BD0D9"/>
              </a:buClr>
              <a:buSzPct val="95000"/>
              <a:buNone/>
            </a:pPr>
            <a:r>
              <a:rPr lang="ru-RU" sz="64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r>
              <a:rPr lang="ru-RU" sz="6400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18. </a:t>
            </a:r>
            <a:r>
              <a:rPr lang="ru-RU" sz="66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Заполненные </a:t>
            </a:r>
            <a:r>
              <a:rPr lang="ru-RU" sz="6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журналы вместе с документами, подтверждающими осуществление операций, сдаются в архив юридического лица, где хранятся в течение 5 лет. По истечении указанного срока уничтожаются по акту, утверждаемому руководителем юридического лица.</a:t>
            </a:r>
          </a:p>
          <a:p>
            <a:pPr marL="0" lvl="0" indent="0" defTabSz="901700">
              <a:buClr>
                <a:srgbClr val="0BD0D9"/>
              </a:buClr>
              <a:buSzPct val="95000"/>
              <a:buNone/>
            </a:pPr>
            <a:endParaRPr lang="ru-RU" sz="6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37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AC0FB-6F82-4A85-ACD6-DAF9621138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&amp;Zcy;&amp;ncy;&amp;acy;&amp;kcy; &amp;acy;&amp;vcy;&amp;acy;&amp;rcy;&amp;icy;&amp;jcy;&amp;ncy;&amp;ocy;-&amp;ocy;&amp;pcy;&amp;acy;&amp;scy;&amp;ncy;&amp;ycy;&amp;jcy; &amp;ucy;&amp;chcy;&amp;acy;&amp;scy;&amp;tcy;&amp;o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9" cy="6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Виды лицензий при использовании лекарственных препаратов для медицинского применения</a:t>
            </a:r>
            <a:endParaRPr lang="ru-RU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512371" y="1897063"/>
            <a:ext cx="4525962" cy="4525962"/>
          </a:xfrm>
          <a:prstGeom prst="triangle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илиния 4"/>
          <p:cNvSpPr/>
          <p:nvPr/>
        </p:nvSpPr>
        <p:spPr>
          <a:xfrm>
            <a:off x="3775352" y="2352090"/>
            <a:ext cx="2941875" cy="1071380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3260" tIns="113260" rIns="113260" bIns="1132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Медицинская деятельность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3775352" y="3557392"/>
            <a:ext cx="2941875" cy="1071380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13260" tIns="113260" rIns="113260" bIns="1132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Фармацевтическая деятельность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11561" y="4762694"/>
            <a:ext cx="3163791" cy="1330601"/>
          </a:xfrm>
          <a:custGeom>
            <a:avLst/>
            <a:gdLst>
              <a:gd name="connsiteX0" fmla="*/ 0 w 2941875"/>
              <a:gd name="connsiteY0" fmla="*/ 178567 h 1071380"/>
              <a:gd name="connsiteX1" fmla="*/ 178567 w 2941875"/>
              <a:gd name="connsiteY1" fmla="*/ 0 h 1071380"/>
              <a:gd name="connsiteX2" fmla="*/ 2763308 w 2941875"/>
              <a:gd name="connsiteY2" fmla="*/ 0 h 1071380"/>
              <a:gd name="connsiteX3" fmla="*/ 2941875 w 2941875"/>
              <a:gd name="connsiteY3" fmla="*/ 178567 h 1071380"/>
              <a:gd name="connsiteX4" fmla="*/ 2941875 w 2941875"/>
              <a:gd name="connsiteY4" fmla="*/ 892813 h 1071380"/>
              <a:gd name="connsiteX5" fmla="*/ 2763308 w 2941875"/>
              <a:gd name="connsiteY5" fmla="*/ 1071380 h 1071380"/>
              <a:gd name="connsiteX6" fmla="*/ 178567 w 2941875"/>
              <a:gd name="connsiteY6" fmla="*/ 1071380 h 1071380"/>
              <a:gd name="connsiteX7" fmla="*/ 0 w 2941875"/>
              <a:gd name="connsiteY7" fmla="*/ 892813 h 1071380"/>
              <a:gd name="connsiteX8" fmla="*/ 0 w 2941875"/>
              <a:gd name="connsiteY8" fmla="*/ 178567 h 10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1875" h="1071380">
                <a:moveTo>
                  <a:pt x="0" y="178567"/>
                </a:moveTo>
                <a:cubicBezTo>
                  <a:pt x="0" y="79947"/>
                  <a:pt x="79947" y="0"/>
                  <a:pt x="178567" y="0"/>
                </a:cubicBezTo>
                <a:lnTo>
                  <a:pt x="2763308" y="0"/>
                </a:lnTo>
                <a:cubicBezTo>
                  <a:pt x="2861928" y="0"/>
                  <a:pt x="2941875" y="79947"/>
                  <a:pt x="2941875" y="178567"/>
                </a:cubicBezTo>
                <a:lnTo>
                  <a:pt x="2941875" y="892813"/>
                </a:lnTo>
                <a:cubicBezTo>
                  <a:pt x="2941875" y="991433"/>
                  <a:pt x="2861928" y="1071380"/>
                  <a:pt x="2763308" y="1071380"/>
                </a:cubicBezTo>
                <a:lnTo>
                  <a:pt x="178567" y="1071380"/>
                </a:lnTo>
                <a:cubicBezTo>
                  <a:pt x="79947" y="1071380"/>
                  <a:pt x="0" y="991433"/>
                  <a:pt x="0" y="892813"/>
                </a:cubicBezTo>
                <a:lnTo>
                  <a:pt x="0" y="17856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13260" tIns="113260" rIns="113260" bIns="1132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rgbClr val="0052A4">
                    <a:lumMod val="50000"/>
                  </a:srgbClr>
                </a:solidFill>
                <a:cs typeface="Arial" panose="020B0604020202020204" pitchFamily="34" charset="0"/>
              </a:rPr>
              <a:t>Оборот НС, ПВ и их ПК, культивирование наркосодержащих растений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>
                <a:solidFill>
                  <a:srgbClr val="0052A4">
                    <a:tint val="75000"/>
                  </a:srgbClr>
                </a:solidFill>
              </a:rPr>
              <a:t>В.П.Падалкин</a:t>
            </a:r>
            <a:endParaRPr lang="ru-RU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978AC-A1F9-4B1E-A181-95F67D407BED}" type="slidenum">
              <a:rPr lang="ru-RU" sz="2400" b="1" smtClean="0">
                <a:solidFill>
                  <a:srgbClr val="0052A4">
                    <a:tint val="75000"/>
                  </a:srgbClr>
                </a:solidFill>
              </a:rPr>
              <a:pPr/>
              <a:t>8</a:t>
            </a:fld>
            <a:endParaRPr lang="ru-RU" sz="2400" b="1" dirty="0">
              <a:solidFill>
                <a:srgbClr val="0052A4">
                  <a:tint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427994"/>
            <a:ext cx="3240360" cy="52322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ПП РФ № 1085 от 22.12.11 ред. от 04.07.17 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2636912"/>
            <a:ext cx="2952328" cy="52322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ПП РФ № 291 от 16.04.12 </a:t>
            </a:r>
          </a:p>
          <a:p>
            <a:r>
              <a:rPr lang="ru-RU" sz="1400" b="1" dirty="0" smtClean="0"/>
              <a:t>ред. от 08.12.16 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819002"/>
            <a:ext cx="2736304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/>
              <a:t>ПП РФ №1081 от 22.12.11 ред. от 04.07.17 </a:t>
            </a:r>
            <a:endParaRPr lang="ru-RU" sz="1400" b="1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4283968" y="5427994"/>
            <a:ext cx="978408" cy="32293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3131840" y="3819002"/>
            <a:ext cx="504056" cy="307329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203848" y="2636912"/>
            <a:ext cx="432048" cy="30439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2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 ведения журнала  регистрации в электронной форме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88600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Clr>
                <a:srgbClr val="0BD0D9"/>
              </a:buClr>
              <a:buSzPct val="95000"/>
              <a:buNone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Листы журналов регистрации, заполняемых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электронной форме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ежемесячно распечатываются, нумеруются, подписываются лицом, ответственным за их ведение и хранение,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BD0D9"/>
              </a:buClr>
              <a:buSzPct val="9500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брошюруются по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наименованию,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дозировке, лекарственной форме (в случае если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НС или ПВ является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лекарственным средством).</a:t>
            </a:r>
          </a:p>
          <a:p>
            <a:pPr marL="0" indent="0">
              <a:buNone/>
            </a:pPr>
            <a:r>
              <a:rPr lang="ru-RU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истечении календарного года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сброшюрованные помесячно листы журнала регистрации оформляются в журнал регистрации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опечатываются с указанием количества листов и заверяются подписью лица, ответственного за ведение и хранение журнала регистрации, руководителя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печатью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ЮЛ.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4290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Arial"/>
                <a:ea typeface="Times New Roman"/>
              </a:rPr>
              <a:t>	Документы </a:t>
            </a:r>
            <a:r>
              <a:rPr lang="ru-RU" sz="2000" dirty="0">
                <a:latin typeface="Arial"/>
                <a:ea typeface="Times New Roman"/>
              </a:rPr>
              <a:t>или их копии, подтверждающие совершение операции с наркотическим средством или психотропным веществом, заверенные в установленном порядке, </a:t>
            </a:r>
            <a:r>
              <a:rPr lang="ru-RU" sz="2000" dirty="0">
                <a:solidFill>
                  <a:srgbClr val="FF0000"/>
                </a:solidFill>
                <a:latin typeface="Arial"/>
                <a:ea typeface="Times New Roman"/>
              </a:rPr>
              <a:t>либо</a:t>
            </a:r>
            <a:r>
              <a:rPr lang="ru-RU" sz="2000" dirty="0">
                <a:latin typeface="Arial"/>
                <a:ea typeface="Times New Roman"/>
              </a:rPr>
              <a:t> подшиваются в отдельную папку, которая хранится вместе с соответствующим журналом регистрации, </a:t>
            </a:r>
            <a:r>
              <a:rPr lang="ru-RU" sz="2000" dirty="0">
                <a:solidFill>
                  <a:srgbClr val="FF0000"/>
                </a:solidFill>
                <a:latin typeface="Arial"/>
                <a:ea typeface="Times New Roman"/>
              </a:rPr>
              <a:t>либо</a:t>
            </a:r>
            <a:r>
              <a:rPr lang="ru-RU" sz="2000" dirty="0">
                <a:latin typeface="Arial"/>
                <a:ea typeface="Times New Roman"/>
              </a:rPr>
              <a:t> хранятся в архиве юридического лица с возможностью представления их по требованию контролирующих органов.</a:t>
            </a:r>
          </a:p>
          <a:p>
            <a:pPr marL="0" indent="0" defTabSz="901700">
              <a:buClr>
                <a:srgbClr val="0BD0D9"/>
              </a:buClr>
              <a:buSzPct val="95000"/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15.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Доступ к информационной системе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 помощью которой осуществляется ведение журнала регистрации в электронной форме,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имеют лица, ответственные за ведение и хранение журнала регистрации.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F0646-B695-41E4-B288-40224A401F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ведения Специального журнала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НС и ПВ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слушатели просят разъяснить</a:t>
            </a: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 вписывать ФИО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больного в графе расход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записывать приход и расход на бумажном носителе?</a:t>
            </a: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такое сквозная нумерация и ее отличие от единой, сплошной и нумерации в порядке возрастания номеров?</a:t>
            </a: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заполнять графы 2, 16,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18 Журнала регистрации в отделениях с круглосуточным режимом работы?</a:t>
            </a: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ли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журнал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ввести отдельные строчки для записи итоговых показателей прихода и расхода за месяц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вести журнал учета пустых ампул в стационаре, если в новом журнале не надо писать ФИО пациента?</a:t>
            </a:r>
          </a:p>
          <a:p>
            <a:pPr>
              <a:lnSpc>
                <a:spcPts val="27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Нужно ли в журнале указывать серию?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Разъяснения пункта №11 ПП РФ № 644 от 04.11.2006 г.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ПП РФ № 644 от 04.11.2006 г. а ред. от 10.11.2017 г. № 1353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МЗ от 26.01.2018 г. № 25-4/10/2-245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Письмо МЗ от 27.02.2018 г. № 25-4/10/1-1221 п.107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МЗ от 28.02.18 г. № 25-4/3015138-2035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«11.…в пределах календарного года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порядке возрастания номеров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«Нумерация по приходу и расходу должна быть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сплошная (сквозная), в хронологическом порядке,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подразумевает последовательность регистрации приходных и расходных операций,  ….»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«…в пределах календарного года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порядке возрастания номеров, Нумерация записей по приходу и расходу должна быть сплошная….»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«…. нумерация должна быть оформлена в хронологическом порядке в порядке возрастания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номера совместно по приходу и расходу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01BB-6753-4B77-8AF3-112A1AAFDD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Инвентаризация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Нормативные акты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08.01.1998 г. № 3-ФЗ «О наркотических средствах» Статья 38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Федеральный закон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6 декабря 2011 г. N 402-ФЗ "О бухгалтерском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учете“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/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Постановление Госкомстата России 18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августа 1998 г. N 88 "Об утверждении унифицированных форм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……….,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 учету результатов инвентаризации"</a:t>
            </a:r>
          </a:p>
          <a:p>
            <a:pPr marL="0" indent="0">
              <a:buNone/>
            </a:pP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Минфина России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13 июня 1995 г. N 49 "Об утверждении Методических указаний по инвентаризации имущества и финансовых обязательств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Приказ Минфина России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от 29 июля 1998 г. N 34н "Об утверждении Положения по ведению бухгалтерского учета и бухгалтерской отчетности в Российской Федерации"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Письмо МЗ от 27.02.18 г. № 25-4/10/1-1221 Метод. указ. Раздел ХХХ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dirty="0" smtClean="0">
                <a:effectLst/>
                <a:latin typeface="Arial"/>
                <a:ea typeface="Courier New"/>
                <a:cs typeface="Courier New"/>
              </a:rPr>
              <a:t/>
            </a:r>
            <a:br>
              <a:rPr lang="ru-RU" sz="3100" dirty="0" smtClean="0">
                <a:effectLst/>
                <a:latin typeface="Arial"/>
                <a:ea typeface="Courier New"/>
                <a:cs typeface="Courier New"/>
              </a:rPr>
            </a:br>
            <a:r>
              <a:rPr lang="ru-RU" sz="3100" dirty="0" smtClean="0">
                <a:effectLst/>
                <a:latin typeface="Arial"/>
                <a:ea typeface="Courier New"/>
                <a:cs typeface="Courier New"/>
              </a:rPr>
              <a:t>Инвентаризация</a:t>
            </a:r>
            <a:r>
              <a:rPr lang="ru-RU" sz="3100" dirty="0" smtClean="0">
                <a:effectLst/>
                <a:latin typeface="Times New Roman"/>
                <a:ea typeface="Courier New"/>
                <a:cs typeface="Courier New"/>
              </a:rPr>
              <a:t/>
            </a:r>
            <a:br>
              <a:rPr lang="ru-RU" sz="3100" dirty="0" smtClean="0">
                <a:effectLst/>
                <a:latin typeface="Times New Roman"/>
                <a:ea typeface="Courier New"/>
                <a:cs typeface="Courier New"/>
              </a:rPr>
            </a:b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слушатели просят разъяснить</a:t>
            </a:r>
            <a:b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Какую форму учета следует использовать при проведении инвентаризации НС и ПВ?</a:t>
            </a:r>
          </a:p>
          <a:p>
            <a:pPr lvl="1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ли в журнале отметку о проведении инвентаризации писать порядковый №?</a:t>
            </a:r>
          </a:p>
          <a:p>
            <a:pPr lvl="1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круглосуточном посту после проведения инвентаризации (в 15.00 по локальному приказу) остается фактический остаток – одна цифра, но работа продолжается и остаток на последний календарный день месяца разнится. Как быть в данной ситуации с подобными качелями?</a:t>
            </a:r>
          </a:p>
          <a:p>
            <a:pPr marL="0" indent="0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П.126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реком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Инвентаризация наркотических и психотропных лекарственных препаратов должна проводиться ежемесячно в последний рабочий день месяца (для организаций, не имеющих круглосуточного режима работы) и в последний календарный день месяца (для организаций, имеющих круглосуточный режим работы).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solidFill>
                  <a:prstClr val="black"/>
                </a:solidFill>
                <a:latin typeface="Arial"/>
                <a:ea typeface="Courier New"/>
                <a:cs typeface="Courier New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Arial"/>
                <a:ea typeface="Courier New"/>
                <a:cs typeface="Courier New"/>
              </a:rPr>
            </a:br>
            <a:r>
              <a:rPr lang="ru-RU" sz="2800" dirty="0" smtClean="0">
                <a:solidFill>
                  <a:prstClr val="black"/>
                </a:solidFill>
                <a:latin typeface="Arial"/>
                <a:ea typeface="Courier New"/>
                <a:cs typeface="Courier New"/>
              </a:rPr>
              <a:t>Продолжение слайда № 84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69371"/>
          </a:xfrm>
        </p:spPr>
        <p:txBody>
          <a:bodyPr>
            <a:normAutofit fontScale="47500" lnSpcReduction="20000"/>
          </a:bodyPr>
          <a:lstStyle/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200" dirty="0" smtClean="0">
                <a:effectLst/>
                <a:latin typeface="Arial"/>
                <a:ea typeface="Times New Roman"/>
              </a:rPr>
              <a:t>МУ  пункт 108 </a:t>
            </a:r>
            <a:r>
              <a:rPr lang="ru-RU" sz="4200" dirty="0" err="1" smtClean="0">
                <a:effectLst/>
                <a:latin typeface="Arial"/>
                <a:ea typeface="Times New Roman"/>
              </a:rPr>
              <a:t>абз</a:t>
            </a:r>
            <a:r>
              <a:rPr lang="ru-RU" sz="4200" dirty="0" smtClean="0">
                <a:effectLst/>
                <a:latin typeface="Arial"/>
                <a:ea typeface="Times New Roman"/>
              </a:rPr>
              <a:t>. 2                                                        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200" dirty="0" smtClean="0">
                <a:effectLst/>
                <a:latin typeface="Arial"/>
                <a:ea typeface="Times New Roman"/>
              </a:rPr>
              <a:t>	В данной ситуации возможно снятие книжного и фактического остатка наркотического или психотропного лекарственного средства </a:t>
            </a:r>
            <a:r>
              <a:rPr lang="ru-RU" sz="4200" b="1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в полночь последнего календарного дня месяца</a:t>
            </a:r>
            <a:r>
              <a:rPr lang="ru-RU" sz="4200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. 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200" dirty="0" smtClean="0">
                <a:effectLst/>
                <a:latin typeface="Arial"/>
                <a:ea typeface="Times New Roman"/>
              </a:rPr>
              <a:t>	При этом данные сверки остатков наркотических и психотропных лекарственных средств в журнале регистрации и данные об указанных лекарственных средствах </a:t>
            </a:r>
            <a:r>
              <a:rPr lang="ru-RU" sz="4200" b="1" dirty="0" smtClean="0">
                <a:effectLst/>
                <a:latin typeface="Arial"/>
                <a:ea typeface="Times New Roman"/>
              </a:rPr>
              <a:t>в инвентаризационных описях </a:t>
            </a:r>
            <a:r>
              <a:rPr lang="ru-RU" sz="4200" dirty="0" smtClean="0">
                <a:effectLst/>
                <a:latin typeface="Arial"/>
                <a:ea typeface="Times New Roman"/>
              </a:rPr>
              <a:t>должны совпадать. 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200" dirty="0" smtClean="0">
                <a:effectLst/>
                <a:latin typeface="Arial"/>
                <a:ea typeface="Times New Roman"/>
              </a:rPr>
              <a:t>	Для этого условия проведения ежемесячной инвентаризации должны быть также определены в приказе руководителя аптечной или медицинской организации.</a:t>
            </a:r>
          </a:p>
          <a:p>
            <a:pPr indent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4200" dirty="0" smtClean="0">
                <a:latin typeface="Arial"/>
                <a:ea typeface="Times New Roman"/>
              </a:rPr>
              <a:t>	</a:t>
            </a:r>
            <a:r>
              <a:rPr lang="ru-RU" sz="8400" b="1" dirty="0" smtClean="0">
                <a:latin typeface="Arial"/>
                <a:ea typeface="Times New Roman"/>
              </a:rPr>
              <a:t>+ </a:t>
            </a:r>
            <a:r>
              <a:rPr lang="ru-RU" sz="4200" b="1" dirty="0" smtClean="0">
                <a:latin typeface="Arial"/>
                <a:ea typeface="Times New Roman"/>
              </a:rPr>
              <a:t>Письмо МЗ от 13.04.18 г. № 25-4/10/2-2385</a:t>
            </a:r>
          </a:p>
          <a:p>
            <a:pPr marL="0" indent="0">
              <a:spcAft>
                <a:spcPts val="0"/>
              </a:spcAft>
              <a:buNone/>
            </a:pPr>
            <a:endParaRPr lang="ru-RU" sz="4200" dirty="0" smtClean="0">
              <a:effectLst/>
              <a:latin typeface="Times New Roman"/>
              <a:ea typeface="Courier New"/>
              <a:cs typeface="Courier New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9A72-0133-4D89-A25E-5CD39316B7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1683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наркотических и психотропных лекарственных препаратов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508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лицензиатом требований 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е) статьи 20 ФЗ "О наркотических средствах… " и порядка их хранения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2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 № 3-ФЗ от 8 января1998 г. 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от 03.07.2016 г.) </a:t>
            </a: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ПП РФ № 1148 от 31.12.09 г. 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ред. от 22.08.2016 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хранения наркотических средств, психотропных веществ и их прекурсоров» </a:t>
            </a:r>
            <a:endParaRPr lang="ru-RU" sz="3300" dirty="0" smtClean="0">
              <a:solidFill>
                <a:srgbClr val="DC527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ПП РФ  № 1035 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17.12.2010 г. 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порядке установления требований к оснащению инженерно-техническими средствами охраны объектов и помещений</a:t>
            </a: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МЗСР России № 706 н от 23.08.10 г. 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ред. от 28.12.2010 г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«Об утверждении правил хранения лекарственных средств</a:t>
            </a: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Минздрава России № 484 н от 24.07.2015 г 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специальных требований к условиям хранения НС и ПВ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3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МВД № 855, ФСКН № 370 от 11.09.2012 г.  (</a:t>
            </a:r>
            <a:r>
              <a:rPr lang="ru-RU" sz="3300" dirty="0" smtClean="0">
                <a:solidFill>
                  <a:srgbClr val="DC527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ред. от 03.12.15 г. № 1140/442</a:t>
            </a:r>
            <a:r>
              <a:rPr lang="ru-RU" sz="3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Требования к оснащению средствами охраны объектов и помещений.</a:t>
            </a: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МЗ № 917н от 01.12. 16 г.  «Нормативы расчета потребности в НС и ПВ»</a:t>
            </a:r>
          </a:p>
          <a:p>
            <a:pPr marL="0" lvl="0" indent="0" fontAlgn="base">
              <a:spcAft>
                <a:spcPct val="0"/>
              </a:spcAft>
              <a:buClr>
                <a:srgbClr val="00458B"/>
              </a:buClr>
              <a:buNone/>
            </a:pPr>
            <a:r>
              <a:rPr lang="ru-RU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Приказ МЗ РФ </a:t>
            </a:r>
            <a:r>
              <a:rPr lang="ru-RU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913н от 16.11.2017 г. </a:t>
            </a:r>
            <a:r>
              <a:rPr lang="ru-RU" sz="3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утверждении методических рекомендаций по определению потребности в НС и ПВ, предназначенных для медицинского применения»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8BBD-CC6F-45BF-8599-AA960BCC16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1156" y="359053"/>
            <a:ext cx="6724650" cy="621675"/>
          </a:xfr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latin typeface="+mn-lt"/>
              </a:rPr>
              <a:t>Запасы НС и ПВ 		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710131" y="1268761"/>
            <a:ext cx="7886700" cy="4896543"/>
          </a:xfrm>
          <a:solidFill>
            <a:schemeClr val="accent2">
              <a:lumMod val="90000"/>
            </a:schemeClr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Запасы</a:t>
            </a:r>
            <a:r>
              <a:rPr lang="ru-RU" sz="2400" dirty="0" smtClean="0">
                <a:effectLst/>
              </a:rPr>
              <a:t> НС и ПВ, зарегистрированных в РФ для медицинского применения, </a:t>
            </a:r>
            <a:r>
              <a:rPr lang="ru-RU" sz="2400" dirty="0" smtClean="0">
                <a:solidFill>
                  <a:srgbClr val="C00000"/>
                </a:solidFill>
                <a:effectLst/>
              </a:rPr>
              <a:t>определяются юридическими лицами </a:t>
            </a:r>
            <a:r>
              <a:rPr lang="ru-RU" sz="2400" dirty="0" smtClean="0">
                <a:effectLst/>
              </a:rPr>
              <a:t>на основании установленных Минздравом России нормативов для расчета потребности в указанных лекарственных средствах</a:t>
            </a:r>
            <a:r>
              <a:rPr lang="ru-RU" sz="1800" dirty="0" smtClean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			ПП РФ от 31.12.09 г. № 1148 пункт 4</a:t>
            </a:r>
          </a:p>
          <a:p>
            <a:pPr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от 01.12.16 г. № 917н «Об утверждении нормативов для расчета  потребности в наркотических и психотропных лекарственных средствах для медицинского применения»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от 16.11.17 г. № 913н «Об утверждении методических рекомендаций по определению потребности в  НС и ПВ, предназначенных для медицинского применения»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z="2400" b="1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ru-RU" sz="24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00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			Продолжение слайда № 88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Запас </a:t>
            </a:r>
            <a:r>
              <a:rPr lang="ru-RU" sz="2000" dirty="0"/>
              <a:t>НС для медицинских организаций  -  заявленная потребность </a:t>
            </a:r>
            <a:r>
              <a:rPr lang="ru-RU" sz="2000" dirty="0" smtClean="0"/>
              <a:t>в </a:t>
            </a:r>
            <a:r>
              <a:rPr lang="ru-RU" sz="2000" dirty="0"/>
              <a:t>этих средствах, с обязательным наличием переходящего остатка.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Сроки </a:t>
            </a:r>
            <a:r>
              <a:rPr lang="ru-RU" sz="2000" dirty="0"/>
              <a:t>использования запаса не лимитируются.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Запас </a:t>
            </a:r>
            <a:r>
              <a:rPr lang="ru-RU" sz="2000" dirty="0"/>
              <a:t>это не срок хранения, а возможный срок использования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Контролирующим </a:t>
            </a:r>
            <a:r>
              <a:rPr lang="ru-RU" sz="2000" dirty="0"/>
              <a:t>органам недопустимо требовать наличия «нулевого» остатка наркотиков или обязательного расходования их при отсутствии показаний к использованию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Перечни лекарственных средств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900" dirty="0" smtClean="0">
                <a:latin typeface="Arial"/>
                <a:ea typeface="Times New Roman"/>
              </a:rPr>
              <a:t>Постановление Правительства РФ</a:t>
            </a:r>
            <a:endParaRPr lang="ru-RU" sz="4900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900" dirty="0">
                <a:latin typeface="Arial"/>
                <a:ea typeface="Times New Roman"/>
              </a:rPr>
              <a:t>от 30 июня 1998 г. N 681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420887"/>
            <a:ext cx="4101852" cy="36724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перечня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аркотических средств, психотропных веществ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их прекурсоров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подлежащих контролю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Перечень состоит </a:t>
            </a:r>
            <a:r>
              <a:rPr lang="ru-RU" b="1" dirty="0" smtClean="0">
                <a:solidFill>
                  <a:srgbClr val="FF0000"/>
                </a:solidFill>
              </a:rPr>
              <a:t>из списков </a:t>
            </a:r>
            <a:r>
              <a:rPr lang="en-US" b="1" dirty="0" smtClean="0"/>
              <a:t>I</a:t>
            </a:r>
            <a:r>
              <a:rPr lang="ru-RU" b="1" dirty="0" smtClean="0"/>
              <a:t>,</a:t>
            </a:r>
            <a:r>
              <a:rPr lang="en-US" b="1" dirty="0" smtClean="0"/>
              <a:t> II</a:t>
            </a:r>
            <a:r>
              <a:rPr lang="ru-RU" b="1" dirty="0" smtClean="0"/>
              <a:t>,</a:t>
            </a:r>
            <a:r>
              <a:rPr lang="en-US" b="1" dirty="0" smtClean="0"/>
              <a:t> III</a:t>
            </a:r>
            <a:r>
              <a:rPr lang="ru-RU" b="1" dirty="0" smtClean="0"/>
              <a:t>,</a:t>
            </a:r>
            <a:r>
              <a:rPr lang="en-US" b="1" dirty="0" smtClean="0"/>
              <a:t> IV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Минздрава России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от 22 апреля 2014 г. N 183н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9" y="2420888"/>
            <a:ext cx="4042792" cy="3672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 утверждении перечня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екарственных средств для медицинского применения,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одлежащих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предметно-количественному учету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Перечень состоит </a:t>
            </a:r>
            <a:r>
              <a:rPr lang="ru-RU" b="1" dirty="0" smtClean="0">
                <a:solidFill>
                  <a:srgbClr val="7030A0"/>
                </a:solidFill>
              </a:rPr>
              <a:t>из разделов</a:t>
            </a:r>
            <a:r>
              <a:rPr lang="ru-RU" dirty="0" smtClean="0"/>
              <a:t> </a:t>
            </a:r>
            <a:r>
              <a:rPr lang="en-US" b="1" dirty="0" smtClean="0"/>
              <a:t>I</a:t>
            </a:r>
            <a:r>
              <a:rPr lang="ru-RU" b="1" dirty="0" smtClean="0"/>
              <a:t>,</a:t>
            </a:r>
            <a:r>
              <a:rPr lang="en-US" b="1" dirty="0" smtClean="0"/>
              <a:t> II</a:t>
            </a:r>
            <a:r>
              <a:rPr lang="ru-RU" b="1" dirty="0" smtClean="0"/>
              <a:t>,</a:t>
            </a:r>
            <a:r>
              <a:rPr lang="en-US" b="1" dirty="0" smtClean="0"/>
              <a:t> III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en-US" b="1" dirty="0"/>
              <a:t>IV</a:t>
            </a:r>
            <a:endParaRPr lang="ru-RU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438D-5189-46D9-928E-E53842A9C8C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4328" y="349205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ru-RU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65128"/>
            <a:ext cx="7260336" cy="10369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НС, ПВ и внесенных в Список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ПК  осуществляется 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588126"/>
              </p:ext>
            </p:extLst>
          </p:nvPr>
        </p:nvGraphicFramePr>
        <p:xfrm>
          <a:off x="628650" y="211740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5F225-88C2-47F1-816E-9D3D1B6CD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Наименования </a:t>
            </a:r>
            <a:r>
              <a:rPr lang="ru-RU" sz="2200" dirty="0"/>
              <a:t>запасов НС и ПВ, установленные ПП № 1148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от </a:t>
            </a:r>
            <a:r>
              <a:rPr lang="ru-RU" sz="2200" dirty="0"/>
              <a:t>31.12.09 г.  ред. от 22.08.2016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251359"/>
              </p:ext>
            </p:extLst>
          </p:nvPr>
        </p:nvGraphicFramePr>
        <p:xfrm>
          <a:off x="251521" y="1124743"/>
          <a:ext cx="8640960" cy="519566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5856640"/>
                <a:gridCol w="2784320"/>
              </a:tblGrid>
              <a:tr h="245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Наименование запаса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Место хранения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Суточный запас </a:t>
                      </a:r>
                      <a:r>
                        <a:rPr lang="ru-RU" sz="1600" dirty="0">
                          <a:effectLst/>
                        </a:rPr>
                        <a:t>наркотических средств и психотропных веществ, внесенных в список II перечня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медицинских организаций 4-й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Трехдневный запас </a:t>
                      </a:r>
                      <a:r>
                        <a:rPr lang="ru-RU" sz="1600" dirty="0">
                          <a:effectLst/>
                        </a:rPr>
                        <a:t>психотропных веществ, внесенных в список III </a:t>
                      </a:r>
                      <a:r>
                        <a:rPr lang="ru-RU" sz="1600" dirty="0" smtClean="0">
                          <a:effectLst/>
                        </a:rPr>
                        <a:t>перечня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медицинских организаций 4-й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15-дневный запас </a:t>
                      </a:r>
                      <a:r>
                        <a:rPr lang="ru-RU" sz="1600" dirty="0">
                          <a:effectLst/>
                        </a:rPr>
                        <a:t>наркотических средств и психотропных веществ, внесенных в список II перечня,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медицинских организаций 3-й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Месячный запас психотропных веществ, внесенных в список III </a:t>
                      </a:r>
                      <a:r>
                        <a:rPr lang="ru-RU" sz="1600" dirty="0" smtClean="0">
                          <a:effectLst/>
                        </a:rPr>
                        <a:t>перечня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медицинских организаций 3-й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4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3-месячный запас </a:t>
                      </a:r>
                      <a:r>
                        <a:rPr lang="ru-RU" sz="1600" dirty="0">
                          <a:effectLst/>
                        </a:rPr>
                        <a:t>наркотических средств и психотропных веществ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Помещения аптечных организаций 2-й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4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6-месячный запас </a:t>
                      </a:r>
                      <a:r>
                        <a:rPr lang="ru-RU" sz="1600" dirty="0">
                          <a:effectLst/>
                        </a:rPr>
                        <a:t>наркотических средств и психотропных веществ (для аптечных организаций, расположенных в сельских населенных пунктах и удаленных от населенных пунктов местностях)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Помещения </a:t>
                      </a:r>
                      <a:r>
                        <a:rPr lang="ru-RU" sz="1600" dirty="0">
                          <a:effectLst/>
                        </a:rPr>
                        <a:t>аптечных организаций 2-й категории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Укладки, наборы, комплекты в состав которых входят наркотические средства и психотропные вещества</a:t>
                      </a:r>
                      <a:endParaRPr lang="ru-RU" sz="160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Места временного хранения</a:t>
                      </a:r>
                      <a:endParaRPr lang="ru-RU" sz="1600" dirty="0">
                        <a:effectLst/>
                        <a:latin typeface="Times New Roman"/>
                        <a:ea typeface="Courier New"/>
                        <a:cs typeface="Courier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п.15. Специальные требования к условиям хранения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	НС и ПВ, </a:t>
            </a:r>
            <a:r>
              <a:rPr lang="ru-RU" dirty="0"/>
              <a:t>зарегистрированных </a:t>
            </a:r>
            <a:r>
              <a:rPr lang="ru-RU" dirty="0" smtClean="0"/>
              <a:t>в РФ </a:t>
            </a:r>
            <a:r>
              <a:rPr lang="ru-RU" dirty="0"/>
              <a:t>в качестве лекарственных средств, предназначенных для медицинского применения, в аптечных, медицинских, научно-исследовательских, образовательных, экспертных организациях и организациях оптовой торговли лекарственными средствами - устанавливаются </a:t>
            </a:r>
            <a:r>
              <a:rPr lang="ru-RU" dirty="0" smtClean="0"/>
              <a:t>Минздравом России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456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226" y="491755"/>
            <a:ext cx="6444672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риказ Минздрава России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оссии от 24.07.2015 г. № 484н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«</a:t>
            </a:r>
            <a:r>
              <a:rPr lang="ru-RU" sz="24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chemeClr val="accent1"/>
                </a:solidFill>
                <a:effectLst/>
                <a:latin typeface="+mn-lt"/>
                <a:ea typeface="Times New Roman"/>
                <a:cs typeface="Arial" panose="020B0604020202020204" pitchFamily="34" charset="0"/>
              </a:rPr>
              <a:t>б утверждении специальных требований к условиям хранения наркотических средств и психотропных веществ»</a:t>
            </a:r>
            <a:endParaRPr lang="ru-RU" sz="24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903" y="2149423"/>
            <a:ext cx="7886700" cy="3542717"/>
          </a:xfr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cs typeface="Arial" pitchFamily="34" charset="0"/>
              </a:rPr>
              <a:t>	Наркотические и психотропные лекарственные средства для </a:t>
            </a:r>
            <a:r>
              <a:rPr lang="ru-RU" sz="2400" dirty="0">
                <a:effectLst/>
                <a:cs typeface="Arial" pitchFamily="34" charset="0"/>
              </a:rPr>
              <a:t>парентерального, внутреннего и наружного применения должны храниться </a:t>
            </a:r>
            <a:r>
              <a:rPr lang="ru-RU" sz="2400" dirty="0">
                <a:solidFill>
                  <a:srgbClr val="FF0000"/>
                </a:solidFill>
                <a:effectLst/>
                <a:cs typeface="Arial" pitchFamily="34" charset="0"/>
              </a:rPr>
              <a:t>раздельно.</a:t>
            </a:r>
          </a:p>
          <a:p>
            <a:pPr marL="0" indent="0">
              <a:buNone/>
            </a:pPr>
            <a:r>
              <a:rPr lang="ru-RU" sz="2400" dirty="0">
                <a:effectLst/>
                <a:cs typeface="Arial" pitchFamily="34" charset="0"/>
              </a:rPr>
              <a:t>	</a:t>
            </a:r>
            <a:r>
              <a:rPr lang="ru-RU" sz="2400" dirty="0" smtClean="0">
                <a:effectLst/>
                <a:cs typeface="Arial" pitchFamily="34" charset="0"/>
              </a:rPr>
              <a:t>на </a:t>
            </a:r>
            <a:r>
              <a:rPr lang="ru-RU" sz="2400" dirty="0">
                <a:effectLst/>
                <a:cs typeface="Arial" pitchFamily="34" charset="0"/>
              </a:rPr>
              <a:t>внутренних сторонах дверец сейфов или металлических шкафов, </a:t>
            </a:r>
            <a:r>
              <a:rPr lang="ru-RU" sz="2400" dirty="0" smtClean="0">
                <a:effectLst/>
                <a:cs typeface="Arial" pitchFamily="34" charset="0"/>
              </a:rPr>
              <a:t>должны </a:t>
            </a:r>
            <a:r>
              <a:rPr lang="ru-RU" sz="2400" dirty="0">
                <a:effectLst/>
                <a:cs typeface="Arial" pitchFamily="34" charset="0"/>
              </a:rPr>
              <a:t>быть вывешены списки </a:t>
            </a:r>
            <a:r>
              <a:rPr lang="ru-RU" sz="2400" dirty="0" smtClean="0">
                <a:effectLst/>
                <a:cs typeface="Arial" pitchFamily="34" charset="0"/>
              </a:rPr>
              <a:t>хранящихся НЛС и ПЛС  с </a:t>
            </a:r>
            <a:r>
              <a:rPr lang="ru-RU" sz="2400" dirty="0">
                <a:effectLst/>
                <a:cs typeface="Arial" pitchFamily="34" charset="0"/>
              </a:rPr>
              <a:t>указанием </a:t>
            </a:r>
            <a:r>
              <a:rPr lang="ru-RU" sz="2400" b="1" dirty="0">
                <a:solidFill>
                  <a:srgbClr val="C00000"/>
                </a:solidFill>
                <a:effectLst/>
                <a:cs typeface="Arial" pitchFamily="34" charset="0"/>
              </a:rPr>
              <a:t>их высших разовых и высших суточных доз</a:t>
            </a:r>
            <a:r>
              <a:rPr lang="ru-RU" sz="2400" dirty="0">
                <a:solidFill>
                  <a:srgbClr val="C00000"/>
                </a:solidFill>
                <a:effectLst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effectLst/>
                <a:cs typeface="Arial" pitchFamily="34" charset="0"/>
              </a:rPr>
              <a:t>	Дополнительно в </a:t>
            </a:r>
            <a:r>
              <a:rPr lang="ru-RU" sz="2400" dirty="0">
                <a:effectLst/>
                <a:cs typeface="Arial" pitchFamily="34" charset="0"/>
              </a:rPr>
              <a:t>местах хранения </a:t>
            </a:r>
            <a:r>
              <a:rPr lang="ru-RU" sz="2400" dirty="0" smtClean="0">
                <a:effectLst/>
                <a:cs typeface="Arial" pitchFamily="34" charset="0"/>
              </a:rPr>
              <a:t>НЛС и ПЛС размещаются </a:t>
            </a:r>
            <a:r>
              <a:rPr lang="ru-RU" sz="2400" b="1" dirty="0">
                <a:solidFill>
                  <a:srgbClr val="C00000"/>
                </a:solidFill>
                <a:effectLst/>
                <a:cs typeface="Arial" pitchFamily="34" charset="0"/>
              </a:rPr>
              <a:t>таблицы противоядий при отравлениях указанными </a:t>
            </a:r>
            <a:r>
              <a:rPr lang="ru-RU" sz="2400" b="1" dirty="0" smtClean="0">
                <a:solidFill>
                  <a:srgbClr val="C00000"/>
                </a:solidFill>
                <a:effectLst/>
                <a:cs typeface="Arial" pitchFamily="34" charset="0"/>
              </a:rPr>
              <a:t>средствами</a:t>
            </a:r>
            <a:endParaRPr lang="ru-RU" sz="2400" dirty="0">
              <a:solidFill>
                <a:srgbClr val="C00000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302A7-ACA1-42E1-9F7D-437D43C6BB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помещений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Охрана помещений, относящихся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ко 2-й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категориям, осуществляется на договорной основе подразделениями войск национальной гвардии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организацией, подведомственной Федеральной службе войск национальной гвардии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РФ ……….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случае отсутствия в населенных пунктах или удаленных от населенных пунктов местностях подразделений войск национальной гвардии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РФ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осуществление охраны помещений, относящихся ко 2-й категории, путем привлечения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ЮЛ,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имеющих лицензию на осуществление частной охранной деятельности с правом оказания услуг по охране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объектов. </a:t>
            </a:r>
          </a:p>
          <a:p>
            <a:pPr marL="0" indent="0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ПП РФ № 1148 от 31.12.09 г. ред. ПП РФ от 10.11.2017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помещений - продолжение слайда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11. Уровень инженерно-технической оснащенности помещений, виды технических средств охраны и класс устойчивости сейфов к взлому определяются при заключении договора с охранной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После окончания рабочего дня сейфы, металлические шкафы и помещения опечатываются (пломбируются) и сдаются под охрану. Не подлежат сдаче под охрану помещения, имеющие круглосуточный режим работы.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13. Приказом руководителя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ЮЛ назначаются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лица, ответственные за хранение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НС, ПВ и ПК,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допущенные к работе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НС,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устанавливается порядок хранения ключей от сейфов, металлических шкафов и помещений, а также используемых при опечатывании (пломбировании) печатей и пломбировочных устройств.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лиц, имеющих право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помещения, утверждается приказом руководителя юридического лица.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9695-1F1E-4A30-863D-DA3B3A4E2A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Дата 3"/>
          <p:cNvSpPr txBox="1">
            <a:spLocks noGrp="1"/>
          </p:cNvSpPr>
          <p:nvPr/>
        </p:nvSpPr>
        <p:spPr bwMode="auto">
          <a:xfrm>
            <a:off x="457200" y="6400800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7" name="Номер слайда 5"/>
          <p:cNvSpPr txBox="1">
            <a:spLocks noGrp="1"/>
          </p:cNvSpPr>
          <p:nvPr/>
        </p:nvSpPr>
        <p:spPr bwMode="auto">
          <a:xfrm>
            <a:off x="6732240" y="6337300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73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639"/>
            <a:ext cx="8229600" cy="864097"/>
          </a:xfrm>
        </p:spPr>
        <p:txBody>
          <a:bodyPr lIns="91440" rIns="91440" bIns="45720" anchor="ctr"/>
          <a:lstStyle/>
          <a:p>
            <a:pPr algn="ctr" eaLnBrk="1" hangingPunct="1"/>
            <a:r>
              <a:rPr lang="ru-RU" sz="2900" dirty="0" smtClean="0">
                <a:solidFill>
                  <a:schemeClr val="tx1"/>
                </a:solidFill>
                <a:latin typeface="Arial" charset="0"/>
              </a:rPr>
              <a:t>Места и сроки хранения документации, </a:t>
            </a:r>
            <a:br>
              <a:rPr lang="ru-RU" sz="29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Arial" charset="0"/>
              </a:rPr>
              <a:t>используемой в сфере оборота НС и ПВ</a:t>
            </a:r>
          </a:p>
        </p:txBody>
      </p:sp>
      <p:graphicFrame>
        <p:nvGraphicFramePr>
          <p:cNvPr id="27344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73023"/>
              </p:ext>
            </p:extLst>
          </p:nvPr>
        </p:nvGraphicFramePr>
        <p:xfrm>
          <a:off x="179388" y="1268760"/>
          <a:ext cx="8785225" cy="4925695"/>
        </p:xfrm>
        <a:graphic>
          <a:graphicData uri="http://schemas.openxmlformats.org/drawingml/2006/table">
            <a:tbl>
              <a:tblPr/>
              <a:tblGrid>
                <a:gridCol w="2664420"/>
                <a:gridCol w="2587030"/>
                <a:gridCol w="909637"/>
                <a:gridCol w="2624138"/>
              </a:tblGrid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документа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хранения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хранения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Регламентирующий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документ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Спец.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-бланки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НС и ПВ списка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специальных помещениях , сейфах, под замком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Пр. МЗ РФ от 01.07.12 № 54 н, приложение 4, п.6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Рецептурные бланки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 замком в металл. шкафу, сейфе (металл. ящике)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Приказ МЗ РФ от 20.12.2012 г. № 1175н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Приложение 3 пункт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Полученные врачами рецептурные бланки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помещениях, обеспечивающих их сохранность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Пункт 29. Того же приказа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Использованные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Rp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-бланки на НС и ПВ списка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Аптека. В опечатанном сейфе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Пр. МЗ № 403н от 22.09.2017 г.  П.14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ctr">
              <a:defRPr/>
            </a:pP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07B1-0BCB-4D09-BB88-84025D94572B}" type="slidenum">
              <a:rPr lang="ru-RU" sz="2400" smtClean="0">
                <a:latin typeface="Arial" pitchFamily="34" charset="0"/>
                <a:cs typeface="Arial" pitchFamily="34" charset="0"/>
              </a:rPr>
              <a:pPr>
                <a:defRPr/>
              </a:pPr>
              <a:t>96</a:t>
            </a:fld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В.П.Падалкин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28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Дата 3"/>
          <p:cNvSpPr txBox="1">
            <a:spLocks noGrp="1"/>
          </p:cNvSpPr>
          <p:nvPr/>
        </p:nvSpPr>
        <p:spPr bwMode="auto">
          <a:xfrm>
            <a:off x="446460" y="6248400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2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503238"/>
          </a:xfrm>
        </p:spPr>
        <p:txBody>
          <a:bodyPr lIns="91440" rIns="91440" bIns="45720" anchor="ctr"/>
          <a:lstStyle/>
          <a:p>
            <a:pPr algn="r" eaLnBrk="1" hangingPunct="1"/>
            <a:r>
              <a:rPr lang="ru-RU" sz="33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>Продолжение слайда № 96</a:t>
            </a:r>
          </a:p>
        </p:txBody>
      </p:sp>
      <p:graphicFrame>
        <p:nvGraphicFramePr>
          <p:cNvPr id="387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849301"/>
              </p:ext>
            </p:extLst>
          </p:nvPr>
        </p:nvGraphicFramePr>
        <p:xfrm>
          <a:off x="179388" y="1018152"/>
          <a:ext cx="8856662" cy="4628170"/>
        </p:xfrm>
        <a:graphic>
          <a:graphicData uri="http://schemas.openxmlformats.org/drawingml/2006/table">
            <a:tbl>
              <a:tblPr/>
              <a:tblGrid>
                <a:gridCol w="3240087"/>
                <a:gridCol w="2305050"/>
                <a:gridCol w="1079500"/>
                <a:gridCol w="2232025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документа</a:t>
                      </a: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Место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хранения</a:t>
                      </a: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хранения</a:t>
                      </a: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Регламентирующий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документ</a:t>
                      </a: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30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Все Требования – накладные, по которым отпущены НС и ПВ списка 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ПВ Списка </a:t>
                      </a: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III</a:t>
                      </a:r>
                      <a:endParaRPr kumimoji="0" lang="en-US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 субъекта розничной торговли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лет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Пр. МЗ № 403н от 22.09.2017г., п.30 </a:t>
                      </a:r>
                      <a:endParaRPr kumimoji="0" lang="ru-RU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Требование – накладная ЛПУ на отпуск ЛС, подлежащих ПКУ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 же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года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Тот же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Требование – накладная на иные лекарственные препараты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 же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Тот же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Журнал регистрации НС и ПВ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металл. шкафу (сейфе) в тех. укреп. помещении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течение года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ПП РФ № 644 от 04.11.06, пункт 15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Заполненный журнал регистр. операций с НС и ПВ после последней записи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Архив ЮЛ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лет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ПП РФ № 644 от 04.11.06,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 ред. от 06.08.15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г. пункт 18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Нижний колонтитул 1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ctr">
              <a:defRPr/>
            </a:pP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F07B1-0BCB-4D09-BB88-84025D94572B}" type="slidenum">
              <a:rPr lang="ru-RU" sz="2400" smtClean="0">
                <a:latin typeface="Arial" pitchFamily="34" charset="0"/>
                <a:cs typeface="Arial" pitchFamily="34" charset="0"/>
              </a:rPr>
              <a:pPr>
                <a:defRPr/>
              </a:pPr>
              <a:t>97</a:t>
            </a:fld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18.05.2018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В.П.Падалкин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25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16835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Отпуск лекарственных препаратов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391A1-80DB-4176-ABCB-373A9838A0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907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Проблема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Соблюдение установленного Порядка отпуска лекарственных препаратов для нашей страны чрезвычайно острая, поскольку в большинстве случаев аптеки отпускают рецептурные препараты без рецепта врача, а врачи медицинских организаций выписывают рецепты только на препараты особого учета или для льготных категорий граждан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18.05.2018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В.П.Падалкин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6EED8-A086-4A1E-9800-0A3A4346F6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77765"/>
      </p:ext>
    </p:extLst>
  </p:cSld>
  <p:clrMapOvr>
    <a:masterClrMapping/>
  </p:clrMapOvr>
</p:sld>
</file>

<file path=ppt/theme/_rels/them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_rels/theme6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theme/_rels/them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3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1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1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2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8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23.xml><?xml version="1.0" encoding="utf-8"?>
<a:theme xmlns:a="http://schemas.openxmlformats.org/drawingml/2006/main" name="27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24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5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7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8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9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4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39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40.xml><?xml version="1.0" encoding="utf-8"?>
<a:theme xmlns:a="http://schemas.openxmlformats.org/drawingml/2006/main" name="17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41.xml><?xml version="1.0" encoding="utf-8"?>
<a:theme xmlns:a="http://schemas.openxmlformats.org/drawingml/2006/main" name="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42.xml><?xml version="1.0" encoding="utf-8"?>
<a:theme xmlns:a="http://schemas.openxmlformats.org/drawingml/2006/main" name="20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3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9_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8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4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2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3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3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3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3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3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7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3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4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4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4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4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4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4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4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4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4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1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73.xml><?xml version="1.0" encoding="utf-8"?>
<a:theme xmlns:a="http://schemas.openxmlformats.org/drawingml/2006/main" name="3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4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5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5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5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5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5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5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5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5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5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2_Специальное оформление">
  <a:themeElements>
    <a:clrScheme name="Другая 61">
      <a:dk1>
        <a:sysClr val="windowText" lastClr="000000"/>
      </a:dk1>
      <a:lt1>
        <a:sysClr val="window" lastClr="FFFFFF"/>
      </a:lt1>
      <a:dk2>
        <a:srgbClr val="33CCCC"/>
      </a:dk2>
      <a:lt2>
        <a:srgbClr val="0099CC"/>
      </a:lt2>
      <a:accent1>
        <a:srgbClr val="3A797D"/>
      </a:accent1>
      <a:accent2>
        <a:srgbClr val="CFEEF0"/>
      </a:accent2>
      <a:accent3>
        <a:srgbClr val="96C779"/>
      </a:accent3>
      <a:accent4>
        <a:srgbClr val="D47A9A"/>
      </a:accent4>
      <a:accent5>
        <a:srgbClr val="F5D3EC"/>
      </a:accent5>
      <a:accent6>
        <a:srgbClr val="CFEEF0"/>
      </a:accent6>
      <a:hlink>
        <a:srgbClr val="0099CC"/>
      </a:hlink>
      <a:folHlink>
        <a:srgbClr val="3A797D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КРР 4x3_v2" id="{025C5A78-AE2A-4180-8D89-6F79A65C395C}" vid="{862CFB20-7323-47E5-BA5B-6A15AC385BE0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6954</TotalTime>
  <Words>5653</Words>
  <Application>Microsoft Office PowerPoint</Application>
  <PresentationFormat>Экран (4:3)</PresentationFormat>
  <Paragraphs>1748</Paragraphs>
  <Slides>125</Slides>
  <Notes>28</Notes>
  <HiddenSlides>12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84</vt:i4>
      </vt:variant>
      <vt:variant>
        <vt:lpstr>Заголовки слайдов</vt:lpstr>
      </vt:variant>
      <vt:variant>
        <vt:i4>125</vt:i4>
      </vt:variant>
    </vt:vector>
  </HeadingPairs>
  <TitlesOfParts>
    <vt:vector size="220" baseType="lpstr">
      <vt:lpstr>Arial</vt:lpstr>
      <vt:lpstr>Calibri</vt:lpstr>
      <vt:lpstr>Calibri Light</vt:lpstr>
      <vt:lpstr>Century Schoolbook</vt:lpstr>
      <vt:lpstr>Constantia</vt:lpstr>
      <vt:lpstr>Courier New</vt:lpstr>
      <vt:lpstr>Tahoma</vt:lpstr>
      <vt:lpstr>Times New Roman</vt:lpstr>
      <vt:lpstr>Verdana</vt:lpstr>
      <vt:lpstr>Wingdings</vt:lpstr>
      <vt:lpstr>Wingdings 2</vt:lpstr>
      <vt:lpstr>11_Тема Office</vt:lpstr>
      <vt:lpstr>10_Специальное оформление</vt:lpstr>
      <vt:lpstr>Тема Office</vt:lpstr>
      <vt:lpstr>15_Специальное оформление</vt:lpstr>
      <vt:lpstr>1_Тема Office</vt:lpstr>
      <vt:lpstr>7_Тема Office</vt:lpstr>
      <vt:lpstr>34_Тема Office</vt:lpstr>
      <vt:lpstr>2_Тема Office</vt:lpstr>
      <vt:lpstr>32_Специальное оформление</vt:lpstr>
      <vt:lpstr>11_Default Design</vt:lpstr>
      <vt:lpstr>3_Тема Office</vt:lpstr>
      <vt:lpstr>4_Тема Office</vt:lpstr>
      <vt:lpstr>5_Тема Office</vt:lpstr>
      <vt:lpstr>6_Тема Office</vt:lpstr>
      <vt:lpstr>23_Специальное оформление</vt:lpstr>
      <vt:lpstr>8_Тема Office</vt:lpstr>
      <vt:lpstr>12_Специальное оформление</vt:lpstr>
      <vt:lpstr>10_Тема Office</vt:lpstr>
      <vt:lpstr>14_Тема Office</vt:lpstr>
      <vt:lpstr>13_Тема Office</vt:lpstr>
      <vt:lpstr>16_Тема Office</vt:lpstr>
      <vt:lpstr>28_Специальное оформление</vt:lpstr>
      <vt:lpstr>27_Специальное оформление</vt:lpstr>
      <vt:lpstr>17_Тема Office</vt:lpstr>
      <vt:lpstr>18_Тема Office</vt:lpstr>
      <vt:lpstr>6_Default Design</vt:lpstr>
      <vt:lpstr>31_Тема Office</vt:lpstr>
      <vt:lpstr>20_Тема Office</vt:lpstr>
      <vt:lpstr>29_Специальное оформление</vt:lpstr>
      <vt:lpstr>21_Тема Office</vt:lpstr>
      <vt:lpstr>15_Default Design</vt:lpstr>
      <vt:lpstr>25_Тема Office</vt:lpstr>
      <vt:lpstr>26_Тема Office</vt:lpstr>
      <vt:lpstr>28_Тема Office</vt:lpstr>
      <vt:lpstr>17_Default Design</vt:lpstr>
      <vt:lpstr>18_Default Design</vt:lpstr>
      <vt:lpstr>19_Default Design</vt:lpstr>
      <vt:lpstr>14_Специальное оформление</vt:lpstr>
      <vt:lpstr>27_Тема Office</vt:lpstr>
      <vt:lpstr>17_Специальное оформление</vt:lpstr>
      <vt:lpstr>Специальное оформление</vt:lpstr>
      <vt:lpstr>20_Default Design</vt:lpstr>
      <vt:lpstr>35_Тема Office</vt:lpstr>
      <vt:lpstr>9_Default Design</vt:lpstr>
      <vt:lpstr>9_Тема Office</vt:lpstr>
      <vt:lpstr>8_Специальное оформление</vt:lpstr>
      <vt:lpstr>6_Поток</vt:lpstr>
      <vt:lpstr>15_Поток</vt:lpstr>
      <vt:lpstr>12_Тема Office</vt:lpstr>
      <vt:lpstr>19_Тема Office</vt:lpstr>
      <vt:lpstr>23_Тема Office</vt:lpstr>
      <vt:lpstr>15_Тема Office</vt:lpstr>
      <vt:lpstr>24_Тема Office</vt:lpstr>
      <vt:lpstr>29_Тема Office</vt:lpstr>
      <vt:lpstr>30_Тема Office</vt:lpstr>
      <vt:lpstr>32_Тема Office</vt:lpstr>
      <vt:lpstr>33_Тема Office</vt:lpstr>
      <vt:lpstr>36_Тема Office</vt:lpstr>
      <vt:lpstr>37_Тема Office</vt:lpstr>
      <vt:lpstr>Эркер</vt:lpstr>
      <vt:lpstr>7_Поток</vt:lpstr>
      <vt:lpstr>38_Тема Office</vt:lpstr>
      <vt:lpstr>40_Тема Office</vt:lpstr>
      <vt:lpstr>41_Тема Office</vt:lpstr>
      <vt:lpstr>42_Тема Office</vt:lpstr>
      <vt:lpstr>43_Тема Office</vt:lpstr>
      <vt:lpstr>44_Тема Office</vt:lpstr>
      <vt:lpstr>45_Тема Office</vt:lpstr>
      <vt:lpstr>46_Тема Office</vt:lpstr>
      <vt:lpstr>47_Тема Office</vt:lpstr>
      <vt:lpstr>48_Тема Office</vt:lpstr>
      <vt:lpstr>1_Специальное оформление</vt:lpstr>
      <vt:lpstr>39_Тема Office</vt:lpstr>
      <vt:lpstr>49_Тема Office</vt:lpstr>
      <vt:lpstr>22_Тема Office</vt:lpstr>
      <vt:lpstr>50_Тема Office</vt:lpstr>
      <vt:lpstr>51_Тема Office</vt:lpstr>
      <vt:lpstr>52_Тема Office</vt:lpstr>
      <vt:lpstr>53_Тема Office</vt:lpstr>
      <vt:lpstr>54_Тема Office</vt:lpstr>
      <vt:lpstr>55_Тема Office</vt:lpstr>
      <vt:lpstr>56_Тема Office</vt:lpstr>
      <vt:lpstr>57_Тема Office</vt:lpstr>
      <vt:lpstr>58_Тема Office</vt:lpstr>
      <vt:lpstr>Презентация PowerPoint</vt:lpstr>
      <vt:lpstr>Оборот лекарственных препаратов для медицинского применения</vt:lpstr>
      <vt:lpstr>Нормативные акты, регламентирующие предметно- количественный учет лекарственных средств</vt:lpstr>
      <vt:lpstr>  ФЗ от 12.04.10 г. № 61-ФЗ в ред. от 25.12.2012 Статья 58.1. Предметно-количественный учет лекарственных средств для медицинского применения  </vt:lpstr>
      <vt:lpstr>Особенности и ограничения</vt:lpstr>
      <vt:lpstr>Особенности и ограничения</vt:lpstr>
      <vt:lpstr>Следствие зарегулированности в сфере легального оборота наркотических средств для медицинского применения</vt:lpstr>
      <vt:lpstr>Виды лицензий при использовании лекарственных препаратов для медицинского применения</vt:lpstr>
      <vt:lpstr>Перечни лекарственных средств</vt:lpstr>
      <vt:lpstr>Структура и Перечень лекарственных средств, подлежащих предметно количественному учету</vt:lpstr>
      <vt:lpstr>Структура Лекарственных средств для медицинского применения, подлежащие предметно-количественному учету</vt:lpstr>
      <vt:lpstr> Раздел I Лекарственные  средства – фармсубстанции и лекарственные препараты, содержащие НС, ПВ и их прекурсоры, включенные в списки  II, III,  IV Перечня, утв. ПП РФ от 30.06.98 г. № 681  , </vt:lpstr>
      <vt:lpstr>Продолжение слайда № 12</vt:lpstr>
      <vt:lpstr> Раздел II Лекарственные средства содержащие сильнодействующие и ядовитые вещества утв. постановлением Правительства РФ от 29.12. 2007 г. N 964 </vt:lpstr>
      <vt:lpstr>Раздел III Комбинированные лекарственные препараты, содержащие кроме малых количеств НС, ПВ и их прекурсоров другие фармакологические активные вещества, утв. Приказом МЗСР от 17.05.2012 г.№ 562н Пункт 5 </vt:lpstr>
      <vt:lpstr>Продолжение слайда № 15</vt:lpstr>
      <vt:lpstr>Раздел IV Иные лекарственные средства, подлежащие ПКУ введены Приказом МЗ России от 10.09.2015 N 634н</vt:lpstr>
      <vt:lpstr>Учет лекарственных препаратов, включенных в разделы I,  II и III</vt:lpstr>
      <vt:lpstr>Отличия в требованиях и порядке учета лекарственных препаратов, подлежащих предметно-количественному учету</vt:lpstr>
      <vt:lpstr> Лекарств. препараты, включенные в разделы II,  III и IV </vt:lpstr>
      <vt:lpstr>Документы, утвержденные приказом МЗ России от 17.06.2013 г. № 378н</vt:lpstr>
      <vt:lpstr>ПРАВИЛА регистрации операций, связанных с обращением лекарственных средств, включенных в разделы   II, III и IV</vt:lpstr>
      <vt:lpstr>  Правила ведения и хранения специальных журналов учета операций,  утвержденных Приказом МЗ РФ от17.06.2013 г. № 378н </vt:lpstr>
      <vt:lpstr>Хранение журнала учета</vt:lpstr>
      <vt:lpstr>Оборот лекарственных препаратов, включенных в раздел I Перечня</vt:lpstr>
      <vt:lpstr>Презентация PowerPoint</vt:lpstr>
      <vt:lpstr>Письмо Минздрава России от 27 февраля 2018 г. N 25-4/10/1-1221 </vt:lpstr>
      <vt:lpstr>Презентация PowerPoint</vt:lpstr>
      <vt:lpstr> Особенности. Соблюдение лицензиатом требований в) статей 5 и 10 Федерального закона "О наркотических средствах… "  </vt:lpstr>
      <vt:lpstr>  Особенности.   Соблюдение лицензиатом порядка допуска лиц к работе с НС, установленного постановлением Правительства РФ от 06.08 1998 г. N 892 </vt:lpstr>
      <vt:lpstr> Порядок допуска лиц к работе с  НС, ПВ и их ПК, установленный ПП РФ от 06.08. 1998 г. N 892 в ред. от 25.05.17;  </vt:lpstr>
      <vt:lpstr> Психиатрическое освидетельствование  ПП РФ от 23 сентября 2002 г. N 695 ред. от 25.03.13 г. </vt:lpstr>
      <vt:lpstr>Назначение наркотических и психотропных лекарственных препаратов</vt:lpstr>
      <vt:lpstr>   Особенности. Соблюдение лицензиатом требований о) статьи 31 ФЗ "О наркотических средствах и психотропных веществах";   </vt:lpstr>
      <vt:lpstr> Право назначать наркотические и психотропные лекарственные препараты имеют </vt:lpstr>
      <vt:lpstr>Лечащий врач ФЗ № 323 –ФЗ от 21.11.11 г. Статья 70</vt:lpstr>
      <vt:lpstr>Назначение наркотических и психотропных лекарственных препаратов</vt:lpstr>
      <vt:lpstr>Решение о назначении наркотических и психотропных лекарственных препаратов принимается:</vt:lpstr>
      <vt:lpstr> В амбулаторных условиях </vt:lpstr>
      <vt:lpstr>В кабинете паллиативной помощи,  Отделении паллиативной медицинской помощи,  Патронажной службой паллиативной помощи, Хосписе   осуществляются следующие функции:</vt:lpstr>
      <vt:lpstr>Что фиксируется в медицинской карте пациента при назначении лекарственных препаратов ?</vt:lpstr>
      <vt:lpstr>Выписывание лекарственных препаратов</vt:lpstr>
      <vt:lpstr>  Особенности. Соблюдение лицензиатом требований  статей 25 и 26 ФЗ "О наркотических средствах… ";  </vt:lpstr>
      <vt:lpstr>Право выписывать рецепты на НС и ПВ</vt:lpstr>
      <vt:lpstr>Формы рецептурных бланков</vt:lpstr>
      <vt:lpstr>Бланки строгой отчетности (БСО)</vt:lpstr>
      <vt:lpstr> Акт о списании бланков строгой отчетности.  Форма 0504816  Утв. Пр. Минфина № 52н от 30.03.15 </vt:lpstr>
      <vt:lpstr>Формы рецептурных бланков</vt:lpstr>
      <vt:lpstr> Рецептурный бланк Формы 107-1/у предназначен для выписывания: </vt:lpstr>
      <vt:lpstr>Гражданам, имеющих право на бесплатное получение лекарственных препаратов  </vt:lpstr>
      <vt:lpstr>Общие требования к выписыванию рецептов на лекарственные препараты</vt:lpstr>
      <vt:lpstr>  Продолжение слайда 51</vt:lpstr>
      <vt:lpstr> Нарушения при оформлении рецептурных бланков </vt:lpstr>
      <vt:lpstr>Рецепты, выписанные с нарушением установленных правил</vt:lpstr>
      <vt:lpstr>Оформление аптечным работником</vt:lpstr>
      <vt:lpstr>Оформление аптечным работником</vt:lpstr>
      <vt:lpstr>Ограничения при выписывании наркотических и психотропных лекарственных препаратов</vt:lpstr>
      <vt:lpstr> Законные основания превышения установленных норм отпуска и количества препарата для выписывания на один рецепт Приказ МЗ России от 22.12.2012 г  № 1175н в ред. от 21.04.2016 г.  </vt:lpstr>
      <vt:lpstr>Приказом МЗ № 882н от 31.10.2017 г. внесены изменения в ряд приказов</vt:lpstr>
      <vt:lpstr>Продолжение слайда № 59 </vt:lpstr>
      <vt:lpstr>Рецепт формы 107/у-НП</vt:lpstr>
      <vt:lpstr>Порядок заверения рецепта</vt:lpstr>
      <vt:lpstr>Оформление бланка</vt:lpstr>
      <vt:lpstr>Рецептурный бланк Форма № 107/у-НП (Заполняется специалистом аптечной организации) </vt:lpstr>
      <vt:lpstr>Основные реквизиты рецептурного  бланка формы N 148-1/у-88</vt:lpstr>
      <vt:lpstr>Печати</vt:lpstr>
      <vt:lpstr>Порядок оформления рецептурных бланков Формы №148-1/04 (л) и №148-1/06 (л) </vt:lpstr>
      <vt:lpstr>Рецептурный бланк Форма № 148-1у-04 (л) (Заполняется специалистом аптечной организации) </vt:lpstr>
      <vt:lpstr>Рецептурный бланк Форма № 148-1у-06 (л) (Заполняется специалистом аптечной организации</vt:lpstr>
      <vt:lpstr>Пометки при  оформлении рецептов</vt:lpstr>
      <vt:lpstr>Пометки при  оформлении рецептов</vt:lpstr>
      <vt:lpstr>Сроки действия рецептов</vt:lpstr>
      <vt:lpstr>  Запрещается выписывать рецепты:  (приказ МЗ РФ от 20.12.2012 г. №1175н в ред. от 30.06. 2015 г.) </vt:lpstr>
      <vt:lpstr>Съезд национальной фармацевтической палаты</vt:lpstr>
      <vt:lpstr>Ответ на эти предложения Росздравнадзора</vt:lpstr>
      <vt:lpstr>Учет наркотических средств и психотропных веществ</vt:lpstr>
      <vt:lpstr>  Особенности. Соблюдение лицензиатом требований статьи 39 ФЗ "О наркотических средствах …" и порядка ведения специальных журналов регистрации  </vt:lpstr>
      <vt:lpstr>    ___    Форма специального журнала регистрации операций, связанных с оборотом наркотических средств и психотропных веществ  (в ред. ПП РФ от 10.11. 2017 г. N 1353)  Вступила в силу с 1 января 2018 года    (наименование юридического лица) ЖУРНАЛ   регистрации операций ____________________________________________________________               (наркотическое средство (психотропное вещество)        ____________________________________________________________           (название, дозировка, форма выпуска, единица измерения) </vt:lpstr>
      <vt:lpstr>         ПП РФ от 10.11.17 г. № 1353 в правила ведения журналов регистрации НС и ПВ внесены изменения </vt:lpstr>
      <vt:lpstr>Особенности ведения журнала  регистрации в электронной форме</vt:lpstr>
      <vt:lpstr> Правила ведения Специального журнала регистрации НС и ПВ Что слушатели просят разъяснить </vt:lpstr>
      <vt:lpstr>Разъяснения пункта №11 ПП РФ № 644 от 04.11.2006 г. </vt:lpstr>
      <vt:lpstr>Инвентаризация Нормативные акты</vt:lpstr>
      <vt:lpstr> Инвентаризация Что слушатели просят разъяснить </vt:lpstr>
      <vt:lpstr> Продолжение слайда № 84 </vt:lpstr>
      <vt:lpstr>Хранение наркотических и психотропных лекарственных препаратов</vt:lpstr>
      <vt:lpstr> Особенности. Соблюдение лицензиатом требований   е) статьи 20 ФЗ "О наркотических средствах… " и порядка их хранения  </vt:lpstr>
      <vt:lpstr>Запасы НС и ПВ   К</vt:lpstr>
      <vt:lpstr>   Продолжение слайда № 88 </vt:lpstr>
      <vt:lpstr>Хранение НС, ПВ и внесенных в Список I ПК  осуществляется :</vt:lpstr>
      <vt:lpstr>  Наименования запасов НС и ПВ, установленные ПП № 1148  от 31.12.09 г.  ред. от 22.08.2016 </vt:lpstr>
      <vt:lpstr>Презентация PowerPoint</vt:lpstr>
      <vt:lpstr>Приказ Минздрава России России от 24.07.2015 г. № 484н  «Об утверждении специальных требований к условиям хранения наркотических средств и психотропных веществ»</vt:lpstr>
      <vt:lpstr>Охрана помещений</vt:lpstr>
      <vt:lpstr>Охрана помещений - продолжение слайда </vt:lpstr>
      <vt:lpstr>Места и сроки хранения документации,  используемой в сфере оборота НС и ПВ</vt:lpstr>
      <vt:lpstr> Продолжение слайда № 96</vt:lpstr>
      <vt:lpstr>Отпуск лекарственных препаратов</vt:lpstr>
      <vt:lpstr>Проблема</vt:lpstr>
      <vt:lpstr>Лицензионные требования</vt:lpstr>
      <vt:lpstr>ЛТ Статьи 25 и 26 Отпуск по рецептам Дефиниции ФЗ № 3-ФЗ от 08.01.1998 г. Статья 1.</vt:lpstr>
      <vt:lpstr>«Особенности продажи лекарственных препаратов и медицинских изделий»  (VIII  раздел Правил, утв. ПП РФ № 55 от 19.01.98 в ред. от 05.01.2015)</vt:lpstr>
      <vt:lpstr>Продолжение слайда № 92</vt:lpstr>
      <vt:lpstr>Презентация PowerPoint</vt:lpstr>
      <vt:lpstr>Презентация PowerPoint</vt:lpstr>
      <vt:lpstr>Отпуск НС физическим лицам</vt:lpstr>
      <vt:lpstr> Приказом МЗ № 403н от 11.07.17 г.  Определен </vt:lpstr>
      <vt:lpstr>ПРИКАЗ Минздрава России от 11 июля 2017 г. N 403н «Об утверждении правил отпуска лекарственных препаратов для медицинского применения, в том числе иммунобиологических лекарственных препаратов, аптечными организациями, индивидуальными предпринимателями, имеющими лицензию на фармацевтическую деятельность</vt:lpstr>
      <vt:lpstr>Приказ МЗ № 403н от 11.07.17 г.  Напоминает:</vt:lpstr>
      <vt:lpstr>Отпуск лекарственных препаратов физическим лицам  (Пр. МЗ РФ от 11.07.17 г. № 403н)</vt:lpstr>
      <vt:lpstr>Право отпуска наркотических и  психотропных препаратов физическим лицам имеют: (Приказ МЗ № 681н от 07.09.2016 г.)</vt:lpstr>
      <vt:lpstr>Презентация PowerPoint</vt:lpstr>
      <vt:lpstr>Отпуск иммунологических лекарственных препаратов</vt:lpstr>
      <vt:lpstr> Доверенность </vt:lpstr>
      <vt:lpstr> Кто является законным представителем или уполномоченным представителем больного? </vt:lpstr>
      <vt:lpstr>Кто законно может заверить доверенность?</vt:lpstr>
      <vt:lpstr>Образец доверенности на получение лекарственных препаратов</vt:lpstr>
      <vt:lpstr>Получение медицинскими организациями  лекарственных препаратов из аптечных организаций Приказ МЗСР от 12.02.2007 г. № 110 в ред. от 20.01.2011 г № 13н</vt:lpstr>
      <vt:lpstr>Вскрытие ампул, введение наркотических средств и психотропных веществ пациенту </vt:lpstr>
      <vt:lpstr>Уничтожение наркотических и психотропных лекарственных препаратов</vt:lpstr>
      <vt:lpstr>ЛТ статья 29 Уничтожение НС и ПВ</vt:lpstr>
      <vt:lpstr>Уничтожение НС и ПВ</vt:lpstr>
      <vt:lpstr>Приказ МЗ от 28.03.03 г. № 127 ред. от 07.05.2015 г.№ 228н</vt:lpstr>
      <vt:lpstr>Если при ответе на заданный вопрос Вам рекомендуют почитать конкретный нормативный акт, не стоит считать это хамством, издевкой или грубостью.  Только в нормативно правовом акте заложен правильный ответ.  Все остальное, в том числе и разъяснения в информационных письмах, а также ответы и советы пользователей, это личное мнение каждого.</vt:lpstr>
      <vt:lpstr> Есть вопросы?  Электронная почта vppadalkin@list.ru 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User</cp:lastModifiedBy>
  <cp:revision>368</cp:revision>
  <dcterms:created xsi:type="dcterms:W3CDTF">2017-12-11T06:57:15Z</dcterms:created>
  <dcterms:modified xsi:type="dcterms:W3CDTF">2018-05-23T12:49:48Z</dcterms:modified>
</cp:coreProperties>
</file>